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4"/>
  </p:sldMasterIdLst>
  <p:notesMasterIdLst>
    <p:notesMasterId r:id="rId57"/>
  </p:notesMasterIdLst>
  <p:handoutMasterIdLst>
    <p:handoutMasterId r:id="rId58"/>
  </p:handoutMasterIdLst>
  <p:sldIdLst>
    <p:sldId id="2026819542" r:id="rId5"/>
    <p:sldId id="1196" r:id="rId6"/>
    <p:sldId id="2026819572" r:id="rId7"/>
    <p:sldId id="2026819584" r:id="rId8"/>
    <p:sldId id="2026819573" r:id="rId9"/>
    <p:sldId id="2026819582" r:id="rId10"/>
    <p:sldId id="2026819597" r:id="rId11"/>
    <p:sldId id="2026819598" r:id="rId12"/>
    <p:sldId id="2026819600" r:id="rId13"/>
    <p:sldId id="2026819626" r:id="rId14"/>
    <p:sldId id="2026819593" r:id="rId15"/>
    <p:sldId id="2026819599" r:id="rId16"/>
    <p:sldId id="2026819601" r:id="rId17"/>
    <p:sldId id="2026819602" r:id="rId18"/>
    <p:sldId id="2026819615" r:id="rId19"/>
    <p:sldId id="2026819603" r:id="rId20"/>
    <p:sldId id="2026819604" r:id="rId21"/>
    <p:sldId id="2026819591" r:id="rId22"/>
    <p:sldId id="2026819605" r:id="rId23"/>
    <p:sldId id="2026819606" r:id="rId24"/>
    <p:sldId id="2026819609" r:id="rId25"/>
    <p:sldId id="2026819610" r:id="rId26"/>
    <p:sldId id="2026819611" r:id="rId27"/>
    <p:sldId id="2026819592" r:id="rId28"/>
    <p:sldId id="2026819607" r:id="rId29"/>
    <p:sldId id="2026819608" r:id="rId30"/>
    <p:sldId id="2026819612" r:id="rId31"/>
    <p:sldId id="2026819627" r:id="rId32"/>
    <p:sldId id="2026819594" r:id="rId33"/>
    <p:sldId id="2026819614" r:id="rId34"/>
    <p:sldId id="2026819613" r:id="rId35"/>
    <p:sldId id="2026819595" r:id="rId36"/>
    <p:sldId id="2026819616" r:id="rId37"/>
    <p:sldId id="2026819617" r:id="rId38"/>
    <p:sldId id="2026819618" r:id="rId39"/>
    <p:sldId id="2026819619" r:id="rId40"/>
    <p:sldId id="2026819620" r:id="rId41"/>
    <p:sldId id="2026819621" r:id="rId42"/>
    <p:sldId id="2026819622" r:id="rId43"/>
    <p:sldId id="2026819633" r:id="rId44"/>
    <p:sldId id="2026819596" r:id="rId45"/>
    <p:sldId id="2026819623" r:id="rId46"/>
    <p:sldId id="2026819624" r:id="rId47"/>
    <p:sldId id="2026819632" r:id="rId48"/>
    <p:sldId id="2026819625" r:id="rId49"/>
    <p:sldId id="2026819629" r:id="rId50"/>
    <p:sldId id="2026819630" r:id="rId51"/>
    <p:sldId id="2026819631" r:id="rId52"/>
    <p:sldId id="2026819576" r:id="rId53"/>
    <p:sldId id="2026819575" r:id="rId54"/>
    <p:sldId id="2026819543" r:id="rId55"/>
    <p:sldId id="2026819589" r:id="rId56"/>
  </p:sldIdLst>
  <p:sldSz cx="12188825"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Mware Explore" id="{7A68BF10-9764-449D-AEC2-B3EDAC23D6AA}">
          <p14:sldIdLst>
            <p14:sldId id="2026819542"/>
            <p14:sldId id="1196"/>
            <p14:sldId id="2026819572"/>
            <p14:sldId id="2026819584"/>
            <p14:sldId id="2026819573"/>
            <p14:sldId id="2026819582"/>
            <p14:sldId id="2026819597"/>
            <p14:sldId id="2026819598"/>
            <p14:sldId id="2026819600"/>
            <p14:sldId id="2026819626"/>
            <p14:sldId id="2026819593"/>
            <p14:sldId id="2026819599"/>
            <p14:sldId id="2026819601"/>
            <p14:sldId id="2026819602"/>
            <p14:sldId id="2026819615"/>
            <p14:sldId id="2026819603"/>
            <p14:sldId id="2026819604"/>
            <p14:sldId id="2026819591"/>
            <p14:sldId id="2026819605"/>
            <p14:sldId id="2026819606"/>
            <p14:sldId id="2026819609"/>
            <p14:sldId id="2026819610"/>
            <p14:sldId id="2026819611"/>
            <p14:sldId id="2026819592"/>
            <p14:sldId id="2026819607"/>
            <p14:sldId id="2026819608"/>
            <p14:sldId id="2026819612"/>
            <p14:sldId id="2026819627"/>
            <p14:sldId id="2026819594"/>
            <p14:sldId id="2026819614"/>
            <p14:sldId id="2026819613"/>
            <p14:sldId id="2026819595"/>
            <p14:sldId id="2026819616"/>
            <p14:sldId id="2026819617"/>
            <p14:sldId id="2026819618"/>
            <p14:sldId id="2026819619"/>
            <p14:sldId id="2026819620"/>
            <p14:sldId id="2026819621"/>
            <p14:sldId id="2026819622"/>
            <p14:sldId id="2026819633"/>
            <p14:sldId id="2026819596"/>
            <p14:sldId id="2026819623"/>
            <p14:sldId id="2026819624"/>
            <p14:sldId id="2026819632"/>
            <p14:sldId id="2026819625"/>
            <p14:sldId id="2026819629"/>
            <p14:sldId id="2026819630"/>
            <p14:sldId id="2026819631"/>
            <p14:sldId id="2026819576"/>
            <p14:sldId id="2026819575"/>
            <p14:sldId id="2026819543"/>
            <p14:sldId id="20268195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5F4936-5F2D-4A5B-B2E2-A60A0B8BD2CA}" v="6" dt="2022-06-29T03:14:49.821"/>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42" autoAdjust="0"/>
    <p:restoredTop sz="94590" autoAdjust="0"/>
  </p:normalViewPr>
  <p:slideViewPr>
    <p:cSldViewPr snapToGrid="0">
      <p:cViewPr varScale="1">
        <p:scale>
          <a:sx n="103" d="100"/>
          <a:sy n="103" d="100"/>
        </p:scale>
        <p:origin x="114" y="138"/>
      </p:cViewPr>
      <p:guideLst/>
    </p:cSldViewPr>
  </p:slideViewPr>
  <p:outlineViewPr>
    <p:cViewPr>
      <p:scale>
        <a:sx n="33" d="100"/>
        <a:sy n="33" d="100"/>
      </p:scale>
      <p:origin x="0" y="-72992"/>
    </p:cViewPr>
  </p:outlineViewPr>
  <p:notesTextViewPr>
    <p:cViewPr>
      <p:scale>
        <a:sx n="100" d="100"/>
        <a:sy n="100" d="100"/>
      </p:scale>
      <p:origin x="0" y="0"/>
    </p:cViewPr>
  </p:notesTextViewPr>
  <p:sorterViewPr>
    <p:cViewPr>
      <p:scale>
        <a:sx n="77" d="100"/>
        <a:sy n="77" d="100"/>
      </p:scale>
      <p:origin x="0" y="-6396"/>
    </p:cViewPr>
  </p:sorterViewPr>
  <p:notesViewPr>
    <p:cSldViewPr snapToGrid="0" showGuides="1">
      <p:cViewPr varScale="1">
        <p:scale>
          <a:sx n="107" d="100"/>
          <a:sy n="107" d="100"/>
        </p:scale>
        <p:origin x="303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Hamker" userId="00ae69d2-7a1d-4882-ac8e-2cbed159c037" providerId="ADAL" clId="{215F4936-5F2D-4A5B-B2E2-A60A0B8BD2CA}"/>
    <pc:docChg chg="modSld">
      <pc:chgData name="Russell Hamker" userId="00ae69d2-7a1d-4882-ac8e-2cbed159c037" providerId="ADAL" clId="{215F4936-5F2D-4A5B-B2E2-A60A0B8BD2CA}" dt="2022-06-29T03:14:49.821" v="5"/>
      <pc:docMkLst>
        <pc:docMk/>
      </pc:docMkLst>
      <pc:sldChg chg="modAnim">
        <pc:chgData name="Russell Hamker" userId="00ae69d2-7a1d-4882-ac8e-2cbed159c037" providerId="ADAL" clId="{215F4936-5F2D-4A5B-B2E2-A60A0B8BD2CA}" dt="2022-06-29T03:14:49.821" v="5"/>
        <pc:sldMkLst>
          <pc:docMk/>
          <pc:sldMk cId="2526713308" sldId="20268195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3/1/2023</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3/1/2023</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dirty="0"/>
          </a:p>
        </p:txBody>
      </p:sp>
    </p:spTree>
    <p:extLst>
      <p:ext uri="{BB962C8B-B14F-4D97-AF65-F5344CB8AC3E}">
        <p14:creationId xmlns:p14="http://schemas.microsoft.com/office/powerpoint/2010/main" val="2152424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11</a:t>
            </a:fld>
            <a:endParaRPr lang="en-US" dirty="0"/>
          </a:p>
        </p:txBody>
      </p:sp>
    </p:spTree>
    <p:extLst>
      <p:ext uri="{BB962C8B-B14F-4D97-AF65-F5344CB8AC3E}">
        <p14:creationId xmlns:p14="http://schemas.microsoft.com/office/powerpoint/2010/main" val="367251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12</a:t>
            </a:fld>
            <a:endParaRPr lang="en-US" dirty="0"/>
          </a:p>
        </p:txBody>
      </p:sp>
    </p:spTree>
    <p:extLst>
      <p:ext uri="{BB962C8B-B14F-4D97-AF65-F5344CB8AC3E}">
        <p14:creationId xmlns:p14="http://schemas.microsoft.com/office/powerpoint/2010/main" val="330760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13</a:t>
            </a:fld>
            <a:endParaRPr lang="en-US" dirty="0"/>
          </a:p>
        </p:txBody>
      </p:sp>
    </p:spTree>
    <p:extLst>
      <p:ext uri="{BB962C8B-B14F-4D97-AF65-F5344CB8AC3E}">
        <p14:creationId xmlns:p14="http://schemas.microsoft.com/office/powerpoint/2010/main" val="2333845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dirty="0"/>
          </a:p>
        </p:txBody>
      </p:sp>
    </p:spTree>
    <p:extLst>
      <p:ext uri="{BB962C8B-B14F-4D97-AF65-F5344CB8AC3E}">
        <p14:creationId xmlns:p14="http://schemas.microsoft.com/office/powerpoint/2010/main" val="1914082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dirty="0"/>
          </a:p>
        </p:txBody>
      </p:sp>
    </p:spTree>
    <p:extLst>
      <p:ext uri="{BB962C8B-B14F-4D97-AF65-F5344CB8AC3E}">
        <p14:creationId xmlns:p14="http://schemas.microsoft.com/office/powerpoint/2010/main" val="176714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dirty="0"/>
          </a:p>
        </p:txBody>
      </p:sp>
    </p:spTree>
    <p:extLst>
      <p:ext uri="{BB962C8B-B14F-4D97-AF65-F5344CB8AC3E}">
        <p14:creationId xmlns:p14="http://schemas.microsoft.com/office/powerpoint/2010/main" val="425034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17</a:t>
            </a:fld>
            <a:endParaRPr lang="en-US" dirty="0"/>
          </a:p>
        </p:txBody>
      </p:sp>
    </p:spTree>
    <p:extLst>
      <p:ext uri="{BB962C8B-B14F-4D97-AF65-F5344CB8AC3E}">
        <p14:creationId xmlns:p14="http://schemas.microsoft.com/office/powerpoint/2010/main" val="401786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18</a:t>
            </a:fld>
            <a:endParaRPr lang="en-US" dirty="0"/>
          </a:p>
        </p:txBody>
      </p:sp>
    </p:spTree>
    <p:extLst>
      <p:ext uri="{BB962C8B-B14F-4D97-AF65-F5344CB8AC3E}">
        <p14:creationId xmlns:p14="http://schemas.microsoft.com/office/powerpoint/2010/main" val="1064236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dirty="0"/>
          </a:p>
        </p:txBody>
      </p:sp>
    </p:spTree>
    <p:extLst>
      <p:ext uri="{BB962C8B-B14F-4D97-AF65-F5344CB8AC3E}">
        <p14:creationId xmlns:p14="http://schemas.microsoft.com/office/powerpoint/2010/main" val="306994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dirty="0"/>
          </a:p>
        </p:txBody>
      </p:sp>
    </p:spTree>
    <p:extLst>
      <p:ext uri="{BB962C8B-B14F-4D97-AF65-F5344CB8AC3E}">
        <p14:creationId xmlns:p14="http://schemas.microsoft.com/office/powerpoint/2010/main" val="419794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3</a:t>
            </a:fld>
            <a:endParaRPr lang="en-US" dirty="0"/>
          </a:p>
        </p:txBody>
      </p:sp>
    </p:spTree>
    <p:extLst>
      <p:ext uri="{BB962C8B-B14F-4D97-AF65-F5344CB8AC3E}">
        <p14:creationId xmlns:p14="http://schemas.microsoft.com/office/powerpoint/2010/main" val="1824415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dirty="0"/>
          </a:p>
        </p:txBody>
      </p:sp>
    </p:spTree>
    <p:extLst>
      <p:ext uri="{BB962C8B-B14F-4D97-AF65-F5344CB8AC3E}">
        <p14:creationId xmlns:p14="http://schemas.microsoft.com/office/powerpoint/2010/main" val="4105137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22</a:t>
            </a:fld>
            <a:endParaRPr lang="en-US" dirty="0"/>
          </a:p>
        </p:txBody>
      </p:sp>
    </p:spTree>
    <p:extLst>
      <p:ext uri="{BB962C8B-B14F-4D97-AF65-F5344CB8AC3E}">
        <p14:creationId xmlns:p14="http://schemas.microsoft.com/office/powerpoint/2010/main" val="3257355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dirty="0"/>
          </a:p>
        </p:txBody>
      </p:sp>
    </p:spTree>
    <p:extLst>
      <p:ext uri="{BB962C8B-B14F-4D97-AF65-F5344CB8AC3E}">
        <p14:creationId xmlns:p14="http://schemas.microsoft.com/office/powerpoint/2010/main" val="837502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24</a:t>
            </a:fld>
            <a:endParaRPr lang="en-US" dirty="0"/>
          </a:p>
        </p:txBody>
      </p:sp>
    </p:spTree>
    <p:extLst>
      <p:ext uri="{BB962C8B-B14F-4D97-AF65-F5344CB8AC3E}">
        <p14:creationId xmlns:p14="http://schemas.microsoft.com/office/powerpoint/2010/main" val="2708940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dirty="0"/>
          </a:p>
        </p:txBody>
      </p:sp>
    </p:spTree>
    <p:extLst>
      <p:ext uri="{BB962C8B-B14F-4D97-AF65-F5344CB8AC3E}">
        <p14:creationId xmlns:p14="http://schemas.microsoft.com/office/powerpoint/2010/main" val="1976327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26</a:t>
            </a:fld>
            <a:endParaRPr lang="en-US" dirty="0"/>
          </a:p>
        </p:txBody>
      </p:sp>
    </p:spTree>
    <p:extLst>
      <p:ext uri="{BB962C8B-B14F-4D97-AF65-F5344CB8AC3E}">
        <p14:creationId xmlns:p14="http://schemas.microsoft.com/office/powerpoint/2010/main" val="3530760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dirty="0"/>
          </a:p>
        </p:txBody>
      </p:sp>
    </p:spTree>
    <p:extLst>
      <p:ext uri="{BB962C8B-B14F-4D97-AF65-F5344CB8AC3E}">
        <p14:creationId xmlns:p14="http://schemas.microsoft.com/office/powerpoint/2010/main" val="3890078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dirty="0"/>
          </a:p>
        </p:txBody>
      </p:sp>
    </p:spTree>
    <p:extLst>
      <p:ext uri="{BB962C8B-B14F-4D97-AF65-F5344CB8AC3E}">
        <p14:creationId xmlns:p14="http://schemas.microsoft.com/office/powerpoint/2010/main" val="2878793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29</a:t>
            </a:fld>
            <a:endParaRPr lang="en-US" dirty="0"/>
          </a:p>
        </p:txBody>
      </p:sp>
    </p:spTree>
    <p:extLst>
      <p:ext uri="{BB962C8B-B14F-4D97-AF65-F5344CB8AC3E}">
        <p14:creationId xmlns:p14="http://schemas.microsoft.com/office/powerpoint/2010/main" val="3618143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30</a:t>
            </a:fld>
            <a:endParaRPr lang="en-US" dirty="0"/>
          </a:p>
        </p:txBody>
      </p:sp>
    </p:spTree>
    <p:extLst>
      <p:ext uri="{BB962C8B-B14F-4D97-AF65-F5344CB8AC3E}">
        <p14:creationId xmlns:p14="http://schemas.microsoft.com/office/powerpoint/2010/main" val="317658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a:t>
            </a:fld>
            <a:endParaRPr lang="en-US" dirty="0"/>
          </a:p>
        </p:txBody>
      </p:sp>
    </p:spTree>
    <p:extLst>
      <p:ext uri="{BB962C8B-B14F-4D97-AF65-F5344CB8AC3E}">
        <p14:creationId xmlns:p14="http://schemas.microsoft.com/office/powerpoint/2010/main" val="1845985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31</a:t>
            </a:fld>
            <a:endParaRPr lang="en-US" dirty="0"/>
          </a:p>
        </p:txBody>
      </p:sp>
    </p:spTree>
    <p:extLst>
      <p:ext uri="{BB962C8B-B14F-4D97-AF65-F5344CB8AC3E}">
        <p14:creationId xmlns:p14="http://schemas.microsoft.com/office/powerpoint/2010/main" val="585338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32</a:t>
            </a:fld>
            <a:endParaRPr lang="en-US" dirty="0"/>
          </a:p>
        </p:txBody>
      </p:sp>
    </p:spTree>
    <p:extLst>
      <p:ext uri="{BB962C8B-B14F-4D97-AF65-F5344CB8AC3E}">
        <p14:creationId xmlns:p14="http://schemas.microsoft.com/office/powerpoint/2010/main" val="187269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33</a:t>
            </a:fld>
            <a:endParaRPr lang="en-US" dirty="0"/>
          </a:p>
        </p:txBody>
      </p:sp>
    </p:spTree>
    <p:extLst>
      <p:ext uri="{BB962C8B-B14F-4D97-AF65-F5344CB8AC3E}">
        <p14:creationId xmlns:p14="http://schemas.microsoft.com/office/powerpoint/2010/main" val="1456825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34</a:t>
            </a:fld>
            <a:endParaRPr lang="en-US" dirty="0"/>
          </a:p>
        </p:txBody>
      </p:sp>
    </p:spTree>
    <p:extLst>
      <p:ext uri="{BB962C8B-B14F-4D97-AF65-F5344CB8AC3E}">
        <p14:creationId xmlns:p14="http://schemas.microsoft.com/office/powerpoint/2010/main" val="4234940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35</a:t>
            </a:fld>
            <a:endParaRPr lang="en-US" dirty="0"/>
          </a:p>
        </p:txBody>
      </p:sp>
    </p:spTree>
    <p:extLst>
      <p:ext uri="{BB962C8B-B14F-4D97-AF65-F5344CB8AC3E}">
        <p14:creationId xmlns:p14="http://schemas.microsoft.com/office/powerpoint/2010/main" val="1720760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36</a:t>
            </a:fld>
            <a:endParaRPr lang="en-US" dirty="0"/>
          </a:p>
        </p:txBody>
      </p:sp>
    </p:spTree>
    <p:extLst>
      <p:ext uri="{BB962C8B-B14F-4D97-AF65-F5344CB8AC3E}">
        <p14:creationId xmlns:p14="http://schemas.microsoft.com/office/powerpoint/2010/main" val="3263685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37</a:t>
            </a:fld>
            <a:endParaRPr lang="en-US" dirty="0"/>
          </a:p>
        </p:txBody>
      </p:sp>
    </p:spTree>
    <p:extLst>
      <p:ext uri="{BB962C8B-B14F-4D97-AF65-F5344CB8AC3E}">
        <p14:creationId xmlns:p14="http://schemas.microsoft.com/office/powerpoint/2010/main" val="3991108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38</a:t>
            </a:fld>
            <a:endParaRPr lang="en-US" dirty="0"/>
          </a:p>
        </p:txBody>
      </p:sp>
    </p:spTree>
    <p:extLst>
      <p:ext uri="{BB962C8B-B14F-4D97-AF65-F5344CB8AC3E}">
        <p14:creationId xmlns:p14="http://schemas.microsoft.com/office/powerpoint/2010/main" val="4078918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39</a:t>
            </a:fld>
            <a:endParaRPr lang="en-US" dirty="0"/>
          </a:p>
        </p:txBody>
      </p:sp>
    </p:spTree>
    <p:extLst>
      <p:ext uri="{BB962C8B-B14F-4D97-AF65-F5344CB8AC3E}">
        <p14:creationId xmlns:p14="http://schemas.microsoft.com/office/powerpoint/2010/main" val="2283679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41</a:t>
            </a:fld>
            <a:endParaRPr lang="en-US" dirty="0"/>
          </a:p>
        </p:txBody>
      </p:sp>
    </p:spTree>
    <p:extLst>
      <p:ext uri="{BB962C8B-B14F-4D97-AF65-F5344CB8AC3E}">
        <p14:creationId xmlns:p14="http://schemas.microsoft.com/office/powerpoint/2010/main" val="1224010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a:t>
            </a:fld>
            <a:endParaRPr lang="en-US" dirty="0"/>
          </a:p>
        </p:txBody>
      </p:sp>
    </p:spTree>
    <p:extLst>
      <p:ext uri="{BB962C8B-B14F-4D97-AF65-F5344CB8AC3E}">
        <p14:creationId xmlns:p14="http://schemas.microsoft.com/office/powerpoint/2010/main" val="1394362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42</a:t>
            </a:fld>
            <a:endParaRPr lang="en-US" dirty="0"/>
          </a:p>
        </p:txBody>
      </p:sp>
    </p:spTree>
    <p:extLst>
      <p:ext uri="{BB962C8B-B14F-4D97-AF65-F5344CB8AC3E}">
        <p14:creationId xmlns:p14="http://schemas.microsoft.com/office/powerpoint/2010/main" val="3332643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43</a:t>
            </a:fld>
            <a:endParaRPr lang="en-US" dirty="0"/>
          </a:p>
        </p:txBody>
      </p:sp>
    </p:spTree>
    <p:extLst>
      <p:ext uri="{BB962C8B-B14F-4D97-AF65-F5344CB8AC3E}">
        <p14:creationId xmlns:p14="http://schemas.microsoft.com/office/powerpoint/2010/main" val="2911378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44</a:t>
            </a:fld>
            <a:endParaRPr lang="en-US" dirty="0"/>
          </a:p>
        </p:txBody>
      </p:sp>
    </p:spTree>
    <p:extLst>
      <p:ext uri="{BB962C8B-B14F-4D97-AF65-F5344CB8AC3E}">
        <p14:creationId xmlns:p14="http://schemas.microsoft.com/office/powerpoint/2010/main" val="833948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45</a:t>
            </a:fld>
            <a:endParaRPr lang="en-US" dirty="0"/>
          </a:p>
        </p:txBody>
      </p:sp>
    </p:spTree>
    <p:extLst>
      <p:ext uri="{BB962C8B-B14F-4D97-AF65-F5344CB8AC3E}">
        <p14:creationId xmlns:p14="http://schemas.microsoft.com/office/powerpoint/2010/main" val="1555090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46</a:t>
            </a:fld>
            <a:endParaRPr lang="en-US" dirty="0"/>
          </a:p>
        </p:txBody>
      </p:sp>
    </p:spTree>
    <p:extLst>
      <p:ext uri="{BB962C8B-B14F-4D97-AF65-F5344CB8AC3E}">
        <p14:creationId xmlns:p14="http://schemas.microsoft.com/office/powerpoint/2010/main" val="2582449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47</a:t>
            </a:fld>
            <a:endParaRPr lang="en-US" dirty="0"/>
          </a:p>
        </p:txBody>
      </p:sp>
    </p:spTree>
    <p:extLst>
      <p:ext uri="{BB962C8B-B14F-4D97-AF65-F5344CB8AC3E}">
        <p14:creationId xmlns:p14="http://schemas.microsoft.com/office/powerpoint/2010/main" val="381200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48</a:t>
            </a:fld>
            <a:endParaRPr lang="en-US" dirty="0"/>
          </a:p>
        </p:txBody>
      </p:sp>
    </p:spTree>
    <p:extLst>
      <p:ext uri="{BB962C8B-B14F-4D97-AF65-F5344CB8AC3E}">
        <p14:creationId xmlns:p14="http://schemas.microsoft.com/office/powerpoint/2010/main" val="3269975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49</a:t>
            </a:fld>
            <a:endParaRPr lang="en-US" dirty="0"/>
          </a:p>
        </p:txBody>
      </p:sp>
    </p:spTree>
    <p:extLst>
      <p:ext uri="{BB962C8B-B14F-4D97-AF65-F5344CB8AC3E}">
        <p14:creationId xmlns:p14="http://schemas.microsoft.com/office/powerpoint/2010/main" val="3781000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50</a:t>
            </a:fld>
            <a:endParaRPr lang="en-US" dirty="0"/>
          </a:p>
        </p:txBody>
      </p:sp>
    </p:spTree>
    <p:extLst>
      <p:ext uri="{BB962C8B-B14F-4D97-AF65-F5344CB8AC3E}">
        <p14:creationId xmlns:p14="http://schemas.microsoft.com/office/powerpoint/2010/main" val="3227250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52</a:t>
            </a:fld>
            <a:endParaRPr lang="en-US" dirty="0"/>
          </a:p>
        </p:txBody>
      </p:sp>
    </p:spTree>
    <p:extLst>
      <p:ext uri="{BB962C8B-B14F-4D97-AF65-F5344CB8AC3E}">
        <p14:creationId xmlns:p14="http://schemas.microsoft.com/office/powerpoint/2010/main" val="3823288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6</a:t>
            </a:fld>
            <a:endParaRPr lang="en-US" dirty="0"/>
          </a:p>
        </p:txBody>
      </p:sp>
    </p:spTree>
    <p:extLst>
      <p:ext uri="{BB962C8B-B14F-4D97-AF65-F5344CB8AC3E}">
        <p14:creationId xmlns:p14="http://schemas.microsoft.com/office/powerpoint/2010/main" val="248945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a:t>
            </a:fld>
            <a:endParaRPr lang="en-US" dirty="0"/>
          </a:p>
        </p:txBody>
      </p:sp>
    </p:spTree>
    <p:extLst>
      <p:ext uri="{BB962C8B-B14F-4D97-AF65-F5344CB8AC3E}">
        <p14:creationId xmlns:p14="http://schemas.microsoft.com/office/powerpoint/2010/main" val="300749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a:t>
            </a:fld>
            <a:endParaRPr lang="en-US" dirty="0"/>
          </a:p>
        </p:txBody>
      </p:sp>
    </p:spTree>
    <p:extLst>
      <p:ext uri="{BB962C8B-B14F-4D97-AF65-F5344CB8AC3E}">
        <p14:creationId xmlns:p14="http://schemas.microsoft.com/office/powerpoint/2010/main" val="3670720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a:t>
            </a:fld>
            <a:endParaRPr lang="en-US" dirty="0"/>
          </a:p>
        </p:txBody>
      </p:sp>
    </p:spTree>
    <p:extLst>
      <p:ext uri="{BB962C8B-B14F-4D97-AF65-F5344CB8AC3E}">
        <p14:creationId xmlns:p14="http://schemas.microsoft.com/office/powerpoint/2010/main" val="361814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a:t>
            </a:fld>
            <a:endParaRPr lang="en-US" dirty="0"/>
          </a:p>
        </p:txBody>
      </p:sp>
    </p:spTree>
    <p:extLst>
      <p:ext uri="{BB962C8B-B14F-4D97-AF65-F5344CB8AC3E}">
        <p14:creationId xmlns:p14="http://schemas.microsoft.com/office/powerpoint/2010/main" val="33156295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_Title Slide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Text Placeholder 15">
            <a:extLst>
              <a:ext uri="{FF2B5EF4-FFF2-40B4-BE49-F238E27FC236}">
                <a16:creationId xmlns:a16="http://schemas.microsoft.com/office/drawing/2014/main" id="{27F1E79E-FF70-0DDD-CC36-17AD1BB5FF12}"/>
              </a:ext>
            </a:extLst>
          </p:cNvPr>
          <p:cNvSpPr>
            <a:spLocks noGrp="1"/>
          </p:cNvSpPr>
          <p:nvPr>
            <p:ph type="body" sz="quarter" idx="12"/>
          </p:nvPr>
        </p:nvSpPr>
        <p:spPr>
          <a:xfrm>
            <a:off x="551468" y="5841450"/>
            <a:ext cx="6062978" cy="355601"/>
          </a:xfrm>
        </p:spPr>
        <p:txBody>
          <a:bodyPr/>
          <a:lstStyle>
            <a:lvl1pPr>
              <a:defRPr>
                <a:solidFill>
                  <a:schemeClr val="bg1"/>
                </a:solidFill>
              </a:defRPr>
            </a:lvl1pPr>
          </a:lstStyle>
          <a:p>
            <a:endParaRPr lang="en-US" dirty="0">
              <a:solidFill>
                <a:schemeClr val="tx1">
                  <a:lumMod val="75000"/>
                </a:schemeClr>
              </a:solidFill>
            </a:endParaRPr>
          </a:p>
        </p:txBody>
      </p:sp>
      <p:sp>
        <p:nvSpPr>
          <p:cNvPr id="17" name="Text Placeholder 13">
            <a:extLst>
              <a:ext uri="{FF2B5EF4-FFF2-40B4-BE49-F238E27FC236}">
                <a16:creationId xmlns:a16="http://schemas.microsoft.com/office/drawing/2014/main" id="{367C2DF7-FC41-6D91-2BA9-E9AB63F18579}"/>
              </a:ext>
            </a:extLst>
          </p:cNvPr>
          <p:cNvSpPr>
            <a:spLocks noGrp="1"/>
          </p:cNvSpPr>
          <p:nvPr>
            <p:ph type="body" sz="quarter" idx="11"/>
          </p:nvPr>
        </p:nvSpPr>
        <p:spPr>
          <a:xfrm>
            <a:off x="551468" y="5440130"/>
            <a:ext cx="6062978" cy="355601"/>
          </a:xfrm>
        </p:spPr>
        <p:txBody>
          <a:bodyPr/>
          <a:lstStyle>
            <a:lvl1pPr>
              <a:defRPr>
                <a:solidFill>
                  <a:schemeClr val="bg1"/>
                </a:solidFill>
              </a:defRPr>
            </a:lvl1pPr>
          </a:lstStyle>
          <a:p>
            <a:endParaRPr lang="en-US" dirty="0">
              <a:solidFill>
                <a:schemeClr val="tx1">
                  <a:lumMod val="75000"/>
                </a:schemeClr>
              </a:solidFill>
            </a:endParaRPr>
          </a:p>
        </p:txBody>
      </p:sp>
      <p:sp>
        <p:nvSpPr>
          <p:cNvPr id="19" name="Subtitle 11">
            <a:extLst>
              <a:ext uri="{FF2B5EF4-FFF2-40B4-BE49-F238E27FC236}">
                <a16:creationId xmlns:a16="http://schemas.microsoft.com/office/drawing/2014/main" id="{9C2EF381-B711-BFFC-C940-155EAB86391C}"/>
              </a:ext>
            </a:extLst>
          </p:cNvPr>
          <p:cNvSpPr>
            <a:spLocks noGrp="1"/>
          </p:cNvSpPr>
          <p:nvPr>
            <p:ph type="subTitle" idx="10"/>
          </p:nvPr>
        </p:nvSpPr>
        <p:spPr>
          <a:xfrm>
            <a:off x="551468" y="3223291"/>
            <a:ext cx="6062978" cy="1096192"/>
          </a:xfrm>
        </p:spPr>
        <p:txBody>
          <a:bodyPr/>
          <a:lstStyle>
            <a:lvl1pPr>
              <a:defRPr>
                <a:solidFill>
                  <a:schemeClr val="bg1"/>
                </a:solidFill>
              </a:defRPr>
            </a:lvl1pPr>
          </a:lstStyle>
          <a:p>
            <a:endParaRPr lang="en-US" dirty="0">
              <a:solidFill>
                <a:schemeClr val="tx1">
                  <a:lumMod val="75000"/>
                </a:schemeClr>
              </a:solidFill>
            </a:endParaRPr>
          </a:p>
        </p:txBody>
      </p:sp>
      <p:sp>
        <p:nvSpPr>
          <p:cNvPr id="20" name="Title 9">
            <a:extLst>
              <a:ext uri="{FF2B5EF4-FFF2-40B4-BE49-F238E27FC236}">
                <a16:creationId xmlns:a16="http://schemas.microsoft.com/office/drawing/2014/main" id="{AB07046A-846D-C0C1-11F5-A7331E28DD8D}"/>
              </a:ext>
            </a:extLst>
          </p:cNvPr>
          <p:cNvSpPr>
            <a:spLocks noGrp="1"/>
          </p:cNvSpPr>
          <p:nvPr>
            <p:ph type="title"/>
          </p:nvPr>
        </p:nvSpPr>
        <p:spPr>
          <a:xfrm>
            <a:off x="551468" y="1934653"/>
            <a:ext cx="6062978" cy="1234440"/>
          </a:xfrm>
        </p:spPr>
        <p:txBody>
          <a:bodyPr/>
          <a:lstStyle>
            <a:lvl1pPr>
              <a:defRPr sz="4000">
                <a:solidFill>
                  <a:schemeClr val="bg1"/>
                </a:solidFill>
              </a:defRPr>
            </a:lvl1pPr>
          </a:lstStyle>
          <a:p>
            <a:endParaRPr lang="en-US" dirty="0">
              <a:solidFill>
                <a:schemeClr val="tx1">
                  <a:lumMod val="75000"/>
                </a:schemeClr>
              </a:solidFill>
            </a:endParaRPr>
          </a:p>
        </p:txBody>
      </p:sp>
      <p:sp>
        <p:nvSpPr>
          <p:cNvPr id="21" name="Text Placeholder 13">
            <a:extLst>
              <a:ext uri="{FF2B5EF4-FFF2-40B4-BE49-F238E27FC236}">
                <a16:creationId xmlns:a16="http://schemas.microsoft.com/office/drawing/2014/main" id="{FE6E511C-86A1-B047-A521-E46D0AE9F5DB}"/>
              </a:ext>
            </a:extLst>
          </p:cNvPr>
          <p:cNvSpPr>
            <a:spLocks noGrp="1"/>
          </p:cNvSpPr>
          <p:nvPr>
            <p:ph type="body" sz="quarter" idx="13" hasCustomPrompt="1"/>
          </p:nvPr>
        </p:nvSpPr>
        <p:spPr>
          <a:xfrm>
            <a:off x="551468" y="483148"/>
            <a:ext cx="6062978" cy="355601"/>
          </a:xfrm>
        </p:spPr>
        <p:txBody>
          <a:bodyPr/>
          <a:lstStyle>
            <a:lvl1pPr>
              <a:defRPr lang="en-US" dirty="0">
                <a:solidFill>
                  <a:schemeClr val="bg1"/>
                </a:solidFill>
              </a:defRPr>
            </a:lvl1pPr>
          </a:lstStyle>
          <a:p>
            <a:r>
              <a:rPr lang="en-US" dirty="0">
                <a:solidFill>
                  <a:schemeClr val="tx1">
                    <a:lumMod val="75000"/>
                  </a:schemeClr>
                </a:solidFill>
              </a:rPr>
              <a:t>SESSION ID</a:t>
            </a:r>
          </a:p>
        </p:txBody>
      </p:sp>
      <p:sp>
        <p:nvSpPr>
          <p:cNvPr id="13" name="Copyright" descr="Confidential copyright VMware, Inc. 2021">
            <a:extLst>
              <a:ext uri="{FF2B5EF4-FFF2-40B4-BE49-F238E27FC236}">
                <a16:creationId xmlns:a16="http://schemas.microsoft.com/office/drawing/2014/main" id="{A4BA3681-703C-66D2-2049-6F9FCD54A7D3}"/>
              </a:ext>
            </a:extLst>
          </p:cNvPr>
          <p:cNvSpPr txBox="1"/>
          <p:nvPr userDrawn="1"/>
        </p:nvSpPr>
        <p:spPr bwMode="white">
          <a:xfrm flipH="1">
            <a:off x="602966"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58889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1">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grpSp>
        <p:nvGrpSpPr>
          <p:cNvPr id="12" name="Photo parallelogram">
            <a:extLst>
              <a:ext uri="{FF2B5EF4-FFF2-40B4-BE49-F238E27FC236}">
                <a16:creationId xmlns:a16="http://schemas.microsoft.com/office/drawing/2014/main" id="{19D2D2B9-571C-7F46-9BFD-415022846095}"/>
              </a:ext>
            </a:extLst>
          </p:cNvPr>
          <p:cNvGrpSpPr/>
          <p:nvPr userDrawn="1"/>
        </p:nvGrpSpPr>
        <p:grpSpPr>
          <a:xfrm>
            <a:off x="0" y="-1138608"/>
            <a:ext cx="13073278" cy="9169882"/>
            <a:chOff x="-1" y="-1147317"/>
            <a:chExt cx="13073278" cy="9169882"/>
          </a:xfrm>
        </p:grpSpPr>
        <p:sp>
          <p:nvSpPr>
            <p:cNvPr id="14" name="Freeform: Shape 28">
              <a:extLst>
                <a:ext uri="{FF2B5EF4-FFF2-40B4-BE49-F238E27FC236}">
                  <a16:creationId xmlns:a16="http://schemas.microsoft.com/office/drawing/2014/main" id="{91108D15-0A67-9746-8E99-7704B9FE2E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19" name="Isosceles Triangle 1">
              <a:extLst>
                <a:ext uri="{FF2B5EF4-FFF2-40B4-BE49-F238E27FC236}">
                  <a16:creationId xmlns:a16="http://schemas.microsoft.com/office/drawing/2014/main" id="{1F2C015A-FDDB-A946-B0D0-598A639BDE49}"/>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 name="Freeform: Shape 27">
              <a:extLst>
                <a:ext uri="{FF2B5EF4-FFF2-40B4-BE49-F238E27FC236}">
                  <a16:creationId xmlns:a16="http://schemas.microsoft.com/office/drawing/2014/main" id="{F56B6859-6738-7A44-8ADF-6A1BECE51F5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1" name="Mask">
              <a:extLst>
                <a:ext uri="{FF2B5EF4-FFF2-40B4-BE49-F238E27FC236}">
                  <a16:creationId xmlns:a16="http://schemas.microsoft.com/office/drawing/2014/main" id="{D60AE490-FF3A-FB4E-BA33-35A902104A89}"/>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5530956" cy="1229360"/>
          </a:xfrm>
        </p:spPr>
        <p:txBody>
          <a:bodyPr wrap="square" anchor="b"/>
          <a:lstStyle>
            <a:lvl1pPr algn="l">
              <a:defRPr sz="3600" b="0" cap="none" baseline="0">
                <a:solidFill>
                  <a:schemeClr val="accent2"/>
                </a:solidFill>
              </a:defRPr>
            </a:lvl1pPr>
          </a:lstStyle>
          <a:p>
            <a:r>
              <a:rPr lang="en-US" dirty="0"/>
              <a:t>Section Title Option 4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5" y="2267712"/>
            <a:ext cx="6712235"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Aerial view of the ocean levels = sustainability. Replace text with optional subhead or delete.</a:t>
            </a:r>
          </a:p>
        </p:txBody>
      </p:sp>
      <p:pic>
        <p:nvPicPr>
          <p:cNvPr id="13" name="Graphic 12">
            <a:extLst>
              <a:ext uri="{FF2B5EF4-FFF2-40B4-BE49-F238E27FC236}">
                <a16:creationId xmlns:a16="http://schemas.microsoft.com/office/drawing/2014/main" id="{F60A0638-0154-EA49-A014-5F2D5EAE00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71D568D5-BD8B-6948-9144-386E8CC67B9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page number">
            <a:extLst>
              <a:ext uri="{FF2B5EF4-FFF2-40B4-BE49-F238E27FC236}">
                <a16:creationId xmlns:a16="http://schemas.microsoft.com/office/drawing/2014/main" id="{58AAE0C0-8BB8-8847-BD6E-08DDC0B3BC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2">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workers having a meeting at a long table. Multiple devices shown, one employee seated in a chair, one seated in a wheelchair.">
            <a:extLst>
              <a:ext uri="{FF2B5EF4-FFF2-40B4-BE49-F238E27FC236}">
                <a16:creationId xmlns:a16="http://schemas.microsoft.com/office/drawing/2014/main" id="{ACCB46EF-32C3-7E4D-BC86-0D69BB8082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784"/>
          <a:stretch/>
        </p:blipFill>
        <p:spPr>
          <a:xfrm rot="21176702">
            <a:off x="1014397" y="-485453"/>
            <a:ext cx="11874276" cy="7805494"/>
          </a:xfrm>
          <a:prstGeom prst="rect">
            <a:avLst/>
          </a:prstGeom>
        </p:spPr>
      </p:pic>
      <p:grpSp>
        <p:nvGrpSpPr>
          <p:cNvPr id="3" name="Photo parallelogram">
            <a:extLst>
              <a:ext uri="{FF2B5EF4-FFF2-40B4-BE49-F238E27FC236}">
                <a16:creationId xmlns:a16="http://schemas.microsoft.com/office/drawing/2014/main" id="{17F605AF-C77A-7B45-8B40-B1A17C1B1E24}"/>
              </a:ext>
            </a:extLst>
          </p:cNvPr>
          <p:cNvGrpSpPr/>
          <p:nvPr userDrawn="1"/>
        </p:nvGrpSpPr>
        <p:grpSpPr>
          <a:xfrm>
            <a:off x="-180753" y="-1222745"/>
            <a:ext cx="13563378" cy="9250325"/>
            <a:chOff x="-180753" y="-1222745"/>
            <a:chExt cx="13563378" cy="9250325"/>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 name="masks">
              <a:extLst>
                <a:ext uri="{FF2B5EF4-FFF2-40B4-BE49-F238E27FC236}">
                  <a16:creationId xmlns:a16="http://schemas.microsoft.com/office/drawing/2014/main" id="{FE7BF62D-FF95-964C-BD10-55F667F30D49}"/>
                </a:ext>
              </a:extLst>
            </p:cNvPr>
            <p:cNvSpPr/>
            <p:nvPr userDrawn="1"/>
          </p:nvSpPr>
          <p:spPr>
            <a:xfrm>
              <a:off x="-180753" y="-1222745"/>
              <a:ext cx="13563378" cy="9250325"/>
            </a:xfrm>
            <a:custGeom>
              <a:avLst/>
              <a:gdLst>
                <a:gd name="connsiteX0" fmla="*/ 12369577 w 13563378"/>
                <a:gd name="connsiteY0" fmla="*/ 0 h 9250325"/>
                <a:gd name="connsiteX1" fmla="*/ 13563378 w 13563378"/>
                <a:gd name="connsiteY1" fmla="*/ 0 h 9250325"/>
                <a:gd name="connsiteX2" fmla="*/ 13563378 w 13563378"/>
                <a:gd name="connsiteY2" fmla="*/ 8223619 h 9250325"/>
                <a:gd name="connsiteX3" fmla="*/ 13460818 w 13563378"/>
                <a:gd name="connsiteY3" fmla="*/ 8223619 h 9250325"/>
                <a:gd name="connsiteX4" fmla="*/ 13460818 w 13563378"/>
                <a:gd name="connsiteY4" fmla="*/ 9250325 h 9250325"/>
                <a:gd name="connsiteX5" fmla="*/ 10632 w 13563378"/>
                <a:gd name="connsiteY5" fmla="*/ 9250325 h 9250325"/>
                <a:gd name="connsiteX6" fmla="*/ 10632 w 13563378"/>
                <a:gd name="connsiteY6" fmla="*/ 8080744 h 9250325"/>
                <a:gd name="connsiteX7" fmla="*/ 12369577 w 13563378"/>
                <a:gd name="connsiteY7" fmla="*/ 8080744 h 9250325"/>
                <a:gd name="connsiteX8" fmla="*/ 12369577 w 13563378"/>
                <a:gd name="connsiteY8" fmla="*/ 1222745 h 9250325"/>
                <a:gd name="connsiteX9" fmla="*/ 0 w 13563378"/>
                <a:gd name="connsiteY9" fmla="*/ 1222745 h 9250325"/>
                <a:gd name="connsiteX10" fmla="*/ 0 w 13563378"/>
                <a:gd name="connsiteY10" fmla="*/ 66805 h 9250325"/>
                <a:gd name="connsiteX11" fmla="*/ 12369577 w 13563378"/>
                <a:gd name="connsiteY11" fmla="*/ 66805 h 925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63378" h="9250325">
                  <a:moveTo>
                    <a:pt x="12369577" y="0"/>
                  </a:moveTo>
                  <a:lnTo>
                    <a:pt x="13563378" y="0"/>
                  </a:lnTo>
                  <a:lnTo>
                    <a:pt x="13563378" y="8223619"/>
                  </a:lnTo>
                  <a:lnTo>
                    <a:pt x="13460818" y="8223619"/>
                  </a:lnTo>
                  <a:lnTo>
                    <a:pt x="13460818" y="9250325"/>
                  </a:lnTo>
                  <a:lnTo>
                    <a:pt x="10632" y="9250325"/>
                  </a:lnTo>
                  <a:lnTo>
                    <a:pt x="10632" y="8080744"/>
                  </a:lnTo>
                  <a:lnTo>
                    <a:pt x="12369577" y="8080744"/>
                  </a:lnTo>
                  <a:lnTo>
                    <a:pt x="12369577" y="1222745"/>
                  </a:lnTo>
                  <a:lnTo>
                    <a:pt x="0" y="1222745"/>
                  </a:lnTo>
                  <a:lnTo>
                    <a:pt x="0" y="66805"/>
                  </a:lnTo>
                  <a:lnTo>
                    <a:pt x="12369577" y="66805"/>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      </a:t>
              </a: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9" y="938794"/>
            <a:ext cx="5627208" cy="1229360"/>
          </a:xfrm>
        </p:spPr>
        <p:txBody>
          <a:bodyPr wrap="square" anchor="b"/>
          <a:lstStyle>
            <a:lvl1pPr algn="l">
              <a:defRPr sz="3600" b="0" cap="none" baseline="0">
                <a:solidFill>
                  <a:schemeClr val="accent2"/>
                </a:solidFill>
              </a:defRPr>
            </a:lvl1pPr>
          </a:lstStyle>
          <a:p>
            <a:r>
              <a:rPr lang="en-US" dirty="0"/>
              <a:t>Section Title Option 5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5127983"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dirty="0"/>
              <a:t>Aerial view of multiple employees working at a long table, dressed casually. </a:t>
            </a:r>
            <a:r>
              <a:rPr lang="en-US" dirty="0"/>
              <a:t>Replace text with optional subhead or delete.</a:t>
            </a:r>
          </a:p>
        </p:txBody>
      </p:sp>
      <p:pic>
        <p:nvPicPr>
          <p:cNvPr id="15" name="Graphic 14">
            <a:extLst>
              <a:ext uri="{FF2B5EF4-FFF2-40B4-BE49-F238E27FC236}">
                <a16:creationId xmlns:a16="http://schemas.microsoft.com/office/drawing/2014/main" id="{05DC5E77-30F1-3B47-A666-55D19D7CAC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6FA06A60-BB27-CF44-AE6E-F9E2CE4050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122BD7DB-46F6-AF47-AA7E-A44530BA81F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2224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3">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diverse male workers having a discussion, one is holding a digital tablet, one is working on a laptop.">
            <a:extLst>
              <a:ext uri="{FF2B5EF4-FFF2-40B4-BE49-F238E27FC236}">
                <a16:creationId xmlns:a16="http://schemas.microsoft.com/office/drawing/2014/main" id="{4249174F-D683-2A44-B6F6-F53CABFCDE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035619" y="0"/>
            <a:ext cx="8153205" cy="6858000"/>
          </a:xfrm>
          <a:prstGeom prst="rect">
            <a:avLst/>
          </a:prstGeom>
        </p:spPr>
      </p:pic>
      <p:grpSp>
        <p:nvGrpSpPr>
          <p:cNvPr id="4" name="Photo parallelogram">
            <a:extLst>
              <a:ext uri="{FF2B5EF4-FFF2-40B4-BE49-F238E27FC236}">
                <a16:creationId xmlns:a16="http://schemas.microsoft.com/office/drawing/2014/main" id="{8B962EAF-5F4D-3D43-B036-87DCC0EE22E1}"/>
              </a:ext>
            </a:extLst>
          </p:cNvPr>
          <p:cNvGrpSpPr/>
          <p:nvPr userDrawn="1"/>
        </p:nvGrpSpPr>
        <p:grpSpPr>
          <a:xfrm>
            <a:off x="-1" y="-1147317"/>
            <a:ext cx="13073278" cy="9169882"/>
            <a:chOff x="-1" y="-1147317"/>
            <a:chExt cx="13073278" cy="9169882"/>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 name="Mask">
              <a:extLst>
                <a:ext uri="{FF2B5EF4-FFF2-40B4-BE49-F238E27FC236}">
                  <a16:creationId xmlns:a16="http://schemas.microsoft.com/office/drawing/2014/main" id="{1434EE0F-07D2-4A4A-9732-A88CE7C9520F}"/>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6</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255034"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dirty="0"/>
              <a:t>Closeup of two employees having a meeting at a table, dressed casually. </a:t>
            </a:r>
            <a:r>
              <a:rPr lang="en-US" dirty="0"/>
              <a:t>Replace text with optional subhead or delete.</a:t>
            </a:r>
          </a:p>
        </p:txBody>
      </p:sp>
      <p:pic>
        <p:nvPicPr>
          <p:cNvPr id="15" name="Graphic 14">
            <a:extLst>
              <a:ext uri="{FF2B5EF4-FFF2-40B4-BE49-F238E27FC236}">
                <a16:creationId xmlns:a16="http://schemas.microsoft.com/office/drawing/2014/main" id="{530B9954-0444-284A-882F-F841373C3B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55CE012D-EFA7-5349-8FA3-8BDA280608C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EA90A6E1-2960-3A43-85A7-7D1A9045D7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294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_Section Header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5937816" cy="1229360"/>
          </a:xfrm>
        </p:spPr>
        <p:txBody>
          <a:bodyPr wrap="square" anchor="b"/>
          <a:lstStyle>
            <a:lvl1pPr algn="l">
              <a:defRPr sz="3600" b="0" cap="none" baseline="0">
                <a:solidFill>
                  <a:schemeClr val="accent2"/>
                </a:solidFill>
              </a:defRPr>
            </a:lvl1pPr>
          </a:lstStyle>
          <a:p>
            <a:r>
              <a:rPr lang="en-US" dirty="0"/>
              <a:t>Headline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5937816"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Subheadline</a:t>
            </a:r>
            <a:r>
              <a:rPr lang="en-US" dirty="0"/>
              <a:t> if needed</a:t>
            </a:r>
          </a:p>
        </p:txBody>
      </p:sp>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1" name="Copyright" descr="Confidential copyright VMware, Inc. 2021">
            <a:extLst>
              <a:ext uri="{FF2B5EF4-FFF2-40B4-BE49-F238E27FC236}">
                <a16:creationId xmlns:a16="http://schemas.microsoft.com/office/drawing/2014/main" id="{2BEEC217-31EA-B4B4-A745-1D605E75807B}"/>
              </a:ext>
            </a:extLst>
          </p:cNvPr>
          <p:cNvSpPr txBox="1"/>
          <p:nvPr userDrawn="1"/>
        </p:nvSpPr>
        <p:spPr bwMode="white">
          <a:xfrm flipH="1">
            <a:off x="602966"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182988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parallelogram">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 person working in a home office.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5A9134D-5DD4-8245-9037-C8B7963D2F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DC9ABD8F-D231-E546-8F12-FE4A71F9AC0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6A8BF941-40E0-2843-9D5E-460E814482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9425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ote –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two casually dressed employees meeting outside, looking at a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29676A12-E8D8-6542-A621-1803C4BF73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95476F4-AC15-8441-AB7C-5CA0A574FA0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6A4F7F44-0678-CB43-A44A-DFDC03042E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99761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 – Photo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94325"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 person checking on operations at a windmill farm (sustainable energy).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2509CF8-0CDD-7D49-87CD-975F7FC1E0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E979BDF-61B3-CC46-966F-91E200327D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0E4F34FD-4F5F-C14A-B38E-48335DA278D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179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e – Photo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36000">
                <a:schemeClr val="bg1">
                  <a:alpha val="25000"/>
                </a:schemeClr>
              </a:gs>
              <a:gs pos="45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83694"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an employee looking at a digital tablet, in a casual environment.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C07C6E31-1A0B-2F49-9319-40871607E4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FF40E61C-9300-8B46-B0F5-56EF72E40E6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5F1119BB-A153-E04D-AED0-0347517BFE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14718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Bleed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B11225E9-9FDD-8A48-8D5B-06243364D9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1AD14F46-0137-1243-A51E-CCFAC48A841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11" name="page number">
            <a:extLst>
              <a:ext uri="{FF2B5EF4-FFF2-40B4-BE49-F238E27FC236}">
                <a16:creationId xmlns:a16="http://schemas.microsoft.com/office/drawing/2014/main" id="{E2D407E0-D9E1-4F43-AF7D-98BE60A67CF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9465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Bleed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41C3EE44-95ED-8C43-A9B5-3DDCFC9E5AA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5EE0DF6-6613-7C4A-96F2-955955727FB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11" name="page number">
            <a:extLst>
              <a:ext uri="{FF2B5EF4-FFF2-40B4-BE49-F238E27FC236}">
                <a16:creationId xmlns:a16="http://schemas.microsoft.com/office/drawing/2014/main" id="{B2639BF8-7BCE-C141-B252-99591A6B3F5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883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3.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4.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79" r:id="rId3"/>
    <p:sldLayoutId id="2147484080" r:id="rId4"/>
    <p:sldLayoutId id="2147484081" r:id="rId5"/>
    <p:sldLayoutId id="2147483941" r:id="rId6"/>
    <p:sldLayoutId id="2147484082" r:id="rId7"/>
    <p:sldLayoutId id="2147484083" r:id="rId8"/>
    <p:sldLayoutId id="2147484084" r:id="rId9"/>
    <p:sldLayoutId id="2147483945" r:id="rId10"/>
    <p:sldLayoutId id="2147483996" r:id="rId11"/>
    <p:sldLayoutId id="2147483997" r:id="rId12"/>
    <p:sldLayoutId id="2147484002" r:id="rId13"/>
    <p:sldLayoutId id="2147484003" r:id="rId14"/>
    <p:sldLayoutId id="2147484074" r:id="rId15"/>
    <p:sldLayoutId id="2147484075" r:id="rId16"/>
    <p:sldLayoutId id="2147484076" r:id="rId17"/>
    <p:sldLayoutId id="2147484077" r:id="rId18"/>
    <p:sldLayoutId id="2147484078" r:id="rId19"/>
    <p:sldLayoutId id="2147483949" r:id="rId20"/>
    <p:sldLayoutId id="2147484004" r:id="rId21"/>
    <p:sldLayoutId id="2147484005" r:id="rId22"/>
    <p:sldLayoutId id="2147484006" r:id="rId23"/>
    <p:sldLayoutId id="2147484007" r:id="rId24"/>
    <p:sldLayoutId id="2147484008" r:id="rId25"/>
    <p:sldLayoutId id="2147484009" r:id="rId26"/>
    <p:sldLayoutId id="2147483995" r:id="rId27"/>
    <p:sldLayoutId id="2147483956" r:id="rId28"/>
    <p:sldLayoutId id="2147483957" r:id="rId29"/>
    <p:sldLayoutId id="2147483958" r:id="rId30"/>
    <p:sldLayoutId id="2147483959" r:id="rId31"/>
    <p:sldLayoutId id="2147484085" r:id="rId32"/>
    <p:sldLayoutId id="2147483960" r:id="rId33"/>
    <p:sldLayoutId id="2147483963" r:id="rId34"/>
    <p:sldLayoutId id="2147483961" r:id="rId35"/>
    <p:sldLayoutId id="2147483962" r:id="rId36"/>
    <p:sldLayoutId id="2147483964" r:id="rId37"/>
    <p:sldLayoutId id="2147483965" r:id="rId38"/>
    <p:sldLayoutId id="2147483966" r:id="rId39"/>
    <p:sldLayoutId id="2147484010" r:id="rId40"/>
    <p:sldLayoutId id="2147484011" r:id="rId41"/>
    <p:sldLayoutId id="2147484012" r:id="rId42"/>
    <p:sldLayoutId id="2147484013" r:id="rId43"/>
    <p:sldLayoutId id="2147484014" r:id="rId44"/>
    <p:sldLayoutId id="2147484015" r:id="rId45"/>
    <p:sldLayoutId id="2147484016" r:id="rId46"/>
    <p:sldLayoutId id="2147484017" r:id="rId47"/>
    <p:sldLayoutId id="2147483971" r:id="rId48"/>
    <p:sldLayoutId id="2147483972" r:id="rId49"/>
    <p:sldLayoutId id="2147483973" r:id="rId50"/>
    <p:sldLayoutId id="2147484018" r:id="rId51"/>
    <p:sldLayoutId id="2147484019" r:id="rId52"/>
    <p:sldLayoutId id="2147484020" r:id="rId53"/>
    <p:sldLayoutId id="2147483977" r:id="rId54"/>
    <p:sldLayoutId id="2147483978" r:id="rId55"/>
    <p:sldLayoutId id="2147483979" r:id="rId56"/>
    <p:sldLayoutId id="2147483980" r:id="rId57"/>
    <p:sldLayoutId id="2147483981" r:id="rId58"/>
    <p:sldLayoutId id="2147483982" r:id="rId59"/>
    <p:sldLayoutId id="2147483983" r:id="rId60"/>
    <p:sldLayoutId id="2147483984" r:id="rId61"/>
    <p:sldLayoutId id="2147483985" r:id="rId6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hyperlink" Target="https://vdc-repo.vmware.com/vmwb-repository/dcr-public/9619cb6d-3975-4bff-aa1f-0e785283a1a9/58d0925b-e15d-4803-bbd4-eb314dd165b0/GUID-9081EBAF-BF85-48B1-82A0-D1C49F3FF1E8.html"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techtarget.com/searchitoperations/tutorial/How-to-use-Git-to-save-PowerShell-scripts"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8.png"/><Relationship Id="rId4"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8.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butch7903/PowerCLI"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6" Type="http://schemas.openxmlformats.org/officeDocument/2006/relationships/image" Target="../media/image65.png"/><Relationship Id="rId5" Type="http://schemas.openxmlformats.org/officeDocument/2006/relationships/hyperlink" Target="https://labs.hol.vmware.com/HOL/catalogs/lab/10318" TargetMode="External"/><Relationship Id="rId4" Type="http://schemas.openxmlformats.org/officeDocument/2006/relationships/hyperlink" Target="https://developer.vmware.com/powercli"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linktr.ee/russellhamker" TargetMode="External"/><Relationship Id="rId7"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66.jpeg"/><Relationship Id="rId11" Type="http://schemas.openxmlformats.org/officeDocument/2006/relationships/image" Target="../media/image70.svg"/><Relationship Id="rId5" Type="http://schemas.openxmlformats.org/officeDocument/2006/relationships/hyperlink" Target="https://www.linkedin.com/in/russhamker/" TargetMode="External"/><Relationship Id="rId10" Type="http://schemas.openxmlformats.org/officeDocument/2006/relationships/image" Target="../media/image69.png"/><Relationship Id="rId4" Type="http://schemas.openxmlformats.org/officeDocument/2006/relationships/hyperlink" Target="https://twitter.com/butch7903" TargetMode="External"/><Relationship Id="rId9" Type="http://schemas.openxmlformats.org/officeDocument/2006/relationships/hyperlink" Target="https://github.com/butch7903"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wnload.divx.com/stable/divx/DivXInstaller.dmg" TargetMode="External"/><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hyperlink" Target="https://www.powershellgallery.com/" TargetMode="External"/><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8638C2-92DE-2213-B18D-F65FA6D0302A}"/>
              </a:ext>
            </a:extLst>
          </p:cNvPr>
          <p:cNvSpPr>
            <a:spLocks noGrp="1"/>
          </p:cNvSpPr>
          <p:nvPr>
            <p:ph type="body" sz="quarter" idx="12"/>
          </p:nvPr>
        </p:nvSpPr>
        <p:spPr>
          <a:xfrm>
            <a:off x="551468" y="5168974"/>
            <a:ext cx="6062978" cy="355601"/>
          </a:xfrm>
        </p:spPr>
        <p:txBody>
          <a:bodyPr/>
          <a:lstStyle/>
          <a:p>
            <a:r>
              <a:rPr lang="en-US" sz="1600" dirty="0"/>
              <a:t>VMware Enterprise Architect</a:t>
            </a:r>
          </a:p>
        </p:txBody>
      </p:sp>
      <p:sp>
        <p:nvSpPr>
          <p:cNvPr id="3" name="Text Placeholder 2">
            <a:extLst>
              <a:ext uri="{FF2B5EF4-FFF2-40B4-BE49-F238E27FC236}">
                <a16:creationId xmlns:a16="http://schemas.microsoft.com/office/drawing/2014/main" id="{080002B0-B622-EC56-C0FB-D4160E200243}"/>
              </a:ext>
            </a:extLst>
          </p:cNvPr>
          <p:cNvSpPr>
            <a:spLocks noGrp="1"/>
          </p:cNvSpPr>
          <p:nvPr>
            <p:ph type="body" sz="quarter" idx="11"/>
          </p:nvPr>
        </p:nvSpPr>
        <p:spPr>
          <a:xfrm>
            <a:off x="551468" y="4767654"/>
            <a:ext cx="6062978" cy="355601"/>
          </a:xfrm>
        </p:spPr>
        <p:txBody>
          <a:bodyPr vert="horz" lIns="0" tIns="0" rIns="0" bIns="0" rtlCol="0" anchor="t">
            <a:noAutofit/>
          </a:bodyPr>
          <a:lstStyle/>
          <a:p>
            <a:r>
              <a:rPr lang="en-US" dirty="0"/>
              <a:t>Russell Hamker</a:t>
            </a:r>
          </a:p>
        </p:txBody>
      </p:sp>
      <p:sp>
        <p:nvSpPr>
          <p:cNvPr id="4" name="Subtitle 3">
            <a:extLst>
              <a:ext uri="{FF2B5EF4-FFF2-40B4-BE49-F238E27FC236}">
                <a16:creationId xmlns:a16="http://schemas.microsoft.com/office/drawing/2014/main" id="{2CF5A958-9950-8A42-F0F0-DF2A1FE38A27}"/>
              </a:ext>
            </a:extLst>
          </p:cNvPr>
          <p:cNvSpPr>
            <a:spLocks noGrp="1"/>
          </p:cNvSpPr>
          <p:nvPr>
            <p:ph type="subTitle" idx="10"/>
          </p:nvPr>
        </p:nvSpPr>
        <p:spPr>
          <a:xfrm>
            <a:off x="551468" y="3808455"/>
            <a:ext cx="6062978" cy="511027"/>
          </a:xfrm>
        </p:spPr>
        <p:txBody>
          <a:bodyPr/>
          <a:lstStyle/>
          <a:p>
            <a:endParaRPr lang="en-US" dirty="0"/>
          </a:p>
        </p:txBody>
      </p:sp>
      <p:sp>
        <p:nvSpPr>
          <p:cNvPr id="5" name="Title 4">
            <a:extLst>
              <a:ext uri="{FF2B5EF4-FFF2-40B4-BE49-F238E27FC236}">
                <a16:creationId xmlns:a16="http://schemas.microsoft.com/office/drawing/2014/main" id="{67D769ED-8C95-86E8-6626-8E68A69F1599}"/>
              </a:ext>
            </a:extLst>
          </p:cNvPr>
          <p:cNvSpPr>
            <a:spLocks noGrp="1"/>
          </p:cNvSpPr>
          <p:nvPr>
            <p:ph type="title"/>
          </p:nvPr>
        </p:nvSpPr>
        <p:spPr>
          <a:xfrm>
            <a:off x="551468" y="1478112"/>
            <a:ext cx="9348312" cy="2284625"/>
          </a:xfrm>
        </p:spPr>
        <p:txBody>
          <a:bodyPr/>
          <a:lstStyle/>
          <a:p>
            <a:r>
              <a:rPr lang="en-US" sz="4800" dirty="0"/>
              <a:t>Learn How to Automate with </a:t>
            </a:r>
            <a:br>
              <a:rPr lang="en-US" sz="4800" dirty="0"/>
            </a:br>
            <a:r>
              <a:rPr lang="en-US" sz="4800" dirty="0"/>
              <a:t>VMware PowerCLI</a:t>
            </a:r>
          </a:p>
        </p:txBody>
      </p:sp>
      <p:sp>
        <p:nvSpPr>
          <p:cNvPr id="6" name="Text Placeholder 5">
            <a:extLst>
              <a:ext uri="{FF2B5EF4-FFF2-40B4-BE49-F238E27FC236}">
                <a16:creationId xmlns:a16="http://schemas.microsoft.com/office/drawing/2014/main" id="{9E5D2F10-7E88-2ED9-776B-D4D79AD87016}"/>
              </a:ext>
            </a:extLst>
          </p:cNvPr>
          <p:cNvSpPr>
            <a:spLocks noGrp="1"/>
          </p:cNvSpPr>
          <p:nvPr>
            <p:ph type="body" sz="quarter" idx="13"/>
          </p:nvPr>
        </p:nvSpPr>
        <p:spPr/>
        <p:txBody>
          <a:bodyPr/>
          <a:lstStyle/>
          <a:p>
            <a:r>
              <a:rPr lang="en-US" dirty="0"/>
              <a:t>2118</a:t>
            </a:r>
          </a:p>
        </p:txBody>
      </p:sp>
      <p:sp>
        <p:nvSpPr>
          <p:cNvPr id="8" name="Text Placeholder 6">
            <a:extLst>
              <a:ext uri="{FF2B5EF4-FFF2-40B4-BE49-F238E27FC236}">
                <a16:creationId xmlns:a16="http://schemas.microsoft.com/office/drawing/2014/main" id="{D8639BD4-EB1C-7434-CA60-57025AB47A97}"/>
              </a:ext>
            </a:extLst>
          </p:cNvPr>
          <p:cNvSpPr txBox="1">
            <a:spLocks/>
          </p:cNvSpPr>
          <p:nvPr/>
        </p:nvSpPr>
        <p:spPr>
          <a:xfrm>
            <a:off x="474555" y="5918044"/>
            <a:ext cx="3657600" cy="265176"/>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t>#vmwareexplore #PowerCLI</a:t>
            </a:r>
          </a:p>
        </p:txBody>
      </p:sp>
    </p:spTree>
    <p:extLst>
      <p:ext uri="{BB962C8B-B14F-4D97-AF65-F5344CB8AC3E}">
        <p14:creationId xmlns:p14="http://schemas.microsoft.com/office/powerpoint/2010/main" val="98282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2261657"/>
            <a:ext cx="10972800" cy="3910543"/>
          </a:xfrm>
        </p:spPr>
        <p:txBody>
          <a:bodyPr/>
          <a:lstStyle/>
          <a:p>
            <a:pPr>
              <a:buNone/>
            </a:pPr>
            <a:r>
              <a:rPr lang="en-US" sz="2400" b="0" i="0" dirty="0">
                <a:solidFill>
                  <a:srgbClr val="161616"/>
                </a:solidFill>
                <a:effectLst/>
                <a:latin typeface="SFMono-Regular"/>
              </a:rPr>
              <a:t>Get-VMHost [[</a:t>
            </a:r>
            <a:r>
              <a:rPr lang="en-US" sz="2400" b="0" i="0" dirty="0">
                <a:solidFill>
                  <a:srgbClr val="C00000"/>
                </a:solidFill>
                <a:effectLst/>
                <a:latin typeface="SFMono-Regular"/>
              </a:rPr>
              <a:t>-Name</a:t>
            </a:r>
            <a:r>
              <a:rPr lang="en-US" sz="2400" b="0" i="0" dirty="0">
                <a:solidFill>
                  <a:srgbClr val="161616"/>
                </a:solidFill>
                <a:effectLst/>
                <a:latin typeface="SFMono-Regular"/>
              </a:rPr>
              <a:t>] &lt;String[]&gt;] [</a:t>
            </a:r>
            <a:r>
              <a:rPr lang="en-US" sz="2400" b="0" i="0" dirty="0">
                <a:solidFill>
                  <a:srgbClr val="C00000"/>
                </a:solidFill>
                <a:effectLst/>
                <a:latin typeface="SFMono-Regular"/>
              </a:rPr>
              <a:t>-Datastore </a:t>
            </a:r>
            <a:r>
              <a:rPr lang="en-US" sz="2400" b="0" i="0" dirty="0">
                <a:solidFill>
                  <a:srgbClr val="161616"/>
                </a:solidFill>
                <a:effectLst/>
                <a:latin typeface="SFMono-Regular"/>
              </a:rPr>
              <a:t>&lt;</a:t>
            </a:r>
            <a:r>
              <a:rPr lang="en-US" sz="2400" b="0" i="0" dirty="0" err="1">
                <a:solidFill>
                  <a:srgbClr val="161616"/>
                </a:solidFill>
                <a:effectLst/>
                <a:latin typeface="SFMono-Regular"/>
              </a:rPr>
              <a:t>StorageResource</a:t>
            </a:r>
            <a:r>
              <a:rPr lang="en-US" sz="2400" b="0" i="0" dirty="0">
                <a:solidFill>
                  <a:srgbClr val="161616"/>
                </a:solidFill>
                <a:effectLst/>
                <a:latin typeface="SFMono-Regular"/>
              </a:rPr>
              <a:t>[]&gt;] [</a:t>
            </a:r>
            <a:r>
              <a:rPr lang="en-US" sz="2400" b="0" i="0" dirty="0">
                <a:solidFill>
                  <a:srgbClr val="C00000"/>
                </a:solidFill>
                <a:effectLst/>
                <a:latin typeface="SFMono-Regular"/>
              </a:rPr>
              <a:t>-Location </a:t>
            </a:r>
            <a:r>
              <a:rPr lang="en-US" sz="2400" b="0" i="0" dirty="0">
                <a:solidFill>
                  <a:srgbClr val="161616"/>
                </a:solidFill>
                <a:effectLst/>
                <a:latin typeface="SFMono-Regular"/>
              </a:rPr>
              <a:t>&lt;</a:t>
            </a:r>
            <a:r>
              <a:rPr lang="en-US" sz="2400" b="0" i="0" dirty="0" err="1">
                <a:solidFill>
                  <a:srgbClr val="161616"/>
                </a:solidFill>
                <a:effectLst/>
                <a:latin typeface="SFMono-Regular"/>
              </a:rPr>
              <a:t>VIContainer</a:t>
            </a:r>
            <a:r>
              <a:rPr lang="en-US" sz="2400" b="0" i="0" dirty="0">
                <a:solidFill>
                  <a:srgbClr val="161616"/>
                </a:solidFill>
                <a:effectLst/>
                <a:latin typeface="SFMono-Regular"/>
              </a:rPr>
              <a:t>[]&gt;] [</a:t>
            </a:r>
            <a:r>
              <a:rPr lang="en-US" sz="2400" b="0" i="0" dirty="0">
                <a:solidFill>
                  <a:srgbClr val="C00000"/>
                </a:solidFill>
                <a:effectLst/>
                <a:latin typeface="SFMono-Regular"/>
              </a:rPr>
              <a:t>-</a:t>
            </a:r>
            <a:r>
              <a:rPr lang="en-US" sz="2400" b="0" i="0" dirty="0" err="1">
                <a:solidFill>
                  <a:srgbClr val="C00000"/>
                </a:solidFill>
                <a:effectLst/>
                <a:latin typeface="SFMono-Regular"/>
              </a:rPr>
              <a:t>NoRecursion</a:t>
            </a:r>
            <a:r>
              <a:rPr lang="en-US" sz="2400" b="0" i="0" dirty="0">
                <a:solidFill>
                  <a:srgbClr val="161616"/>
                </a:solidFill>
                <a:effectLst/>
                <a:latin typeface="SFMono-Regular"/>
              </a:rPr>
              <a:t>]</a:t>
            </a:r>
          </a:p>
          <a:p>
            <a:pPr>
              <a:buNone/>
            </a:pPr>
            <a:r>
              <a:rPr lang="en-US" sz="2400" b="0" i="0" dirty="0">
                <a:solidFill>
                  <a:srgbClr val="161616"/>
                </a:solidFill>
                <a:effectLst/>
                <a:latin typeface="SFMono-Regular"/>
              </a:rPr>
              <a:t>    [</a:t>
            </a:r>
            <a:r>
              <a:rPr lang="en-US" sz="2400" b="0" i="0" dirty="0">
                <a:solidFill>
                  <a:srgbClr val="C00000"/>
                </a:solidFill>
                <a:effectLst/>
                <a:latin typeface="SFMono-Regular"/>
              </a:rPr>
              <a:t>-Server </a:t>
            </a:r>
            <a:r>
              <a:rPr lang="en-US" sz="2400" b="0" i="0" dirty="0">
                <a:solidFill>
                  <a:srgbClr val="161616"/>
                </a:solidFill>
                <a:effectLst/>
                <a:latin typeface="SFMono-Regular"/>
              </a:rPr>
              <a:t>&lt;</a:t>
            </a:r>
            <a:r>
              <a:rPr lang="en-US" sz="2400" b="0" i="0" dirty="0" err="1">
                <a:solidFill>
                  <a:srgbClr val="161616"/>
                </a:solidFill>
                <a:effectLst/>
                <a:latin typeface="SFMono-Regular"/>
              </a:rPr>
              <a:t>VIServer</a:t>
            </a:r>
            <a:r>
              <a:rPr lang="en-US" sz="2400" b="0" i="0" dirty="0">
                <a:solidFill>
                  <a:srgbClr val="161616"/>
                </a:solidFill>
                <a:effectLst/>
                <a:latin typeface="SFMono-Regular"/>
              </a:rPr>
              <a:t>[]&gt;] [</a:t>
            </a:r>
            <a:r>
              <a:rPr lang="en-US" sz="2400" b="0" i="0" dirty="0">
                <a:solidFill>
                  <a:srgbClr val="C00000"/>
                </a:solidFill>
                <a:effectLst/>
                <a:latin typeface="SFMono-Regular"/>
              </a:rPr>
              <a:t>-State </a:t>
            </a:r>
            <a:r>
              <a:rPr lang="en-US" sz="2400" b="0" i="0" dirty="0">
                <a:solidFill>
                  <a:srgbClr val="161616"/>
                </a:solidFill>
                <a:effectLst/>
                <a:latin typeface="SFMono-Regular"/>
              </a:rPr>
              <a:t>&lt;</a:t>
            </a:r>
            <a:r>
              <a:rPr lang="en-US" sz="2400" b="0" i="0" dirty="0" err="1">
                <a:solidFill>
                  <a:srgbClr val="161616"/>
                </a:solidFill>
                <a:effectLst/>
                <a:latin typeface="SFMono-Regular"/>
              </a:rPr>
              <a:t>VMHostState</a:t>
            </a:r>
            <a:r>
              <a:rPr lang="en-US" sz="2400" b="0" i="0" dirty="0">
                <a:solidFill>
                  <a:srgbClr val="161616"/>
                </a:solidFill>
                <a:effectLst/>
                <a:latin typeface="SFMono-Regular"/>
              </a:rPr>
              <a:t>[]&gt;] [</a:t>
            </a:r>
            <a:r>
              <a:rPr lang="en-US" sz="2400" b="0" i="0" dirty="0">
                <a:solidFill>
                  <a:srgbClr val="C00000"/>
                </a:solidFill>
                <a:effectLst/>
                <a:latin typeface="SFMono-Regular"/>
              </a:rPr>
              <a:t>-Tag </a:t>
            </a:r>
            <a:r>
              <a:rPr lang="en-US" sz="2400" b="0" i="0" dirty="0">
                <a:solidFill>
                  <a:srgbClr val="161616"/>
                </a:solidFill>
                <a:effectLst/>
                <a:latin typeface="SFMono-Regular"/>
              </a:rPr>
              <a:t>&lt;Tag[]&gt;] [&lt;</a:t>
            </a:r>
            <a:r>
              <a:rPr lang="en-US" sz="2400" b="0" i="0" dirty="0" err="1">
                <a:solidFill>
                  <a:srgbClr val="161616"/>
                </a:solidFill>
                <a:effectLst/>
                <a:latin typeface="SFMono-Regular"/>
              </a:rPr>
              <a:t>CommonParameters</a:t>
            </a:r>
            <a:r>
              <a:rPr lang="en-US" sz="2400" b="0" i="0" dirty="0">
                <a:solidFill>
                  <a:srgbClr val="161616"/>
                </a:solidFill>
                <a:effectLst/>
                <a:latin typeface="SFMono-Regular"/>
              </a:rPr>
              <a:t>&gt;]</a:t>
            </a:r>
          </a:p>
          <a:p>
            <a:pPr>
              <a:buNone/>
            </a:pPr>
            <a:endParaRPr lang="en-US" sz="2400" b="0" i="0" dirty="0">
              <a:solidFill>
                <a:srgbClr val="161616"/>
              </a:solidFill>
              <a:effectLst/>
              <a:latin typeface="SFMono-Regular"/>
            </a:endParaRPr>
          </a:p>
          <a:p>
            <a:pPr>
              <a:buNone/>
            </a:pPr>
            <a:r>
              <a:rPr lang="en-US" sz="2400" b="0" i="0" dirty="0">
                <a:solidFill>
                  <a:srgbClr val="161616"/>
                </a:solidFill>
                <a:effectLst/>
                <a:latin typeface="SFMono-Regular"/>
              </a:rPr>
              <a:t>    Get-VMHost [[</a:t>
            </a:r>
            <a:r>
              <a:rPr lang="en-US" sz="2400" b="0" i="0" dirty="0">
                <a:solidFill>
                  <a:srgbClr val="C00000"/>
                </a:solidFill>
                <a:effectLst/>
                <a:latin typeface="SFMono-Regular"/>
              </a:rPr>
              <a:t>-Name</a:t>
            </a:r>
            <a:r>
              <a:rPr lang="en-US" sz="2400" b="0" i="0" dirty="0">
                <a:solidFill>
                  <a:srgbClr val="161616"/>
                </a:solidFill>
                <a:effectLst/>
                <a:latin typeface="SFMono-Regular"/>
              </a:rPr>
              <a:t>] &lt;String[]&gt;] [</a:t>
            </a:r>
            <a:r>
              <a:rPr lang="en-US" sz="2400" b="0" i="0" dirty="0">
                <a:solidFill>
                  <a:srgbClr val="C00000"/>
                </a:solidFill>
                <a:effectLst/>
                <a:latin typeface="SFMono-Regular"/>
              </a:rPr>
              <a:t>-Datastore </a:t>
            </a:r>
            <a:r>
              <a:rPr lang="en-US" sz="2400" b="0" i="0" dirty="0">
                <a:solidFill>
                  <a:srgbClr val="161616"/>
                </a:solidFill>
                <a:effectLst/>
                <a:latin typeface="SFMono-Regular"/>
              </a:rPr>
              <a:t>&lt;</a:t>
            </a:r>
            <a:r>
              <a:rPr lang="en-US" sz="2400" b="0" i="0" dirty="0" err="1">
                <a:solidFill>
                  <a:srgbClr val="161616"/>
                </a:solidFill>
                <a:effectLst/>
                <a:latin typeface="SFMono-Regular"/>
              </a:rPr>
              <a:t>StorageResource</a:t>
            </a:r>
            <a:r>
              <a:rPr lang="en-US" sz="2400" b="0" i="0" dirty="0">
                <a:solidFill>
                  <a:srgbClr val="161616"/>
                </a:solidFill>
                <a:effectLst/>
                <a:latin typeface="SFMono-Regular"/>
              </a:rPr>
              <a:t>[]&gt;] [</a:t>
            </a:r>
            <a:r>
              <a:rPr lang="en-US" sz="2400" b="0" i="0" dirty="0">
                <a:solidFill>
                  <a:srgbClr val="C00000"/>
                </a:solidFill>
                <a:effectLst/>
                <a:latin typeface="SFMono-Regular"/>
              </a:rPr>
              <a:t>-Location </a:t>
            </a:r>
            <a:r>
              <a:rPr lang="en-US" sz="2400" b="0" i="0" dirty="0">
                <a:solidFill>
                  <a:srgbClr val="161616"/>
                </a:solidFill>
                <a:effectLst/>
                <a:latin typeface="SFMono-Regular"/>
              </a:rPr>
              <a:t>&lt;</a:t>
            </a:r>
            <a:r>
              <a:rPr lang="en-US" sz="2400" b="0" i="0" dirty="0" err="1">
                <a:solidFill>
                  <a:srgbClr val="161616"/>
                </a:solidFill>
                <a:effectLst/>
                <a:latin typeface="SFMono-Regular"/>
              </a:rPr>
              <a:t>VIContainer</a:t>
            </a:r>
            <a:r>
              <a:rPr lang="en-US" sz="2400" b="0" i="0" dirty="0">
                <a:solidFill>
                  <a:srgbClr val="161616"/>
                </a:solidFill>
                <a:effectLst/>
                <a:latin typeface="SFMono-Regular"/>
              </a:rPr>
              <a:t>[]&gt;] [</a:t>
            </a:r>
            <a:r>
              <a:rPr lang="en-US" sz="2400" b="0" i="0" dirty="0">
                <a:solidFill>
                  <a:srgbClr val="C00000"/>
                </a:solidFill>
                <a:effectLst/>
                <a:latin typeface="SFMono-Regular"/>
              </a:rPr>
              <a:t>-</a:t>
            </a:r>
            <a:r>
              <a:rPr lang="en-US" sz="2400" b="0" i="0" dirty="0" err="1">
                <a:solidFill>
                  <a:srgbClr val="C00000"/>
                </a:solidFill>
                <a:effectLst/>
                <a:latin typeface="SFMono-Regular"/>
              </a:rPr>
              <a:t>NoRecursion</a:t>
            </a:r>
            <a:r>
              <a:rPr lang="en-US" sz="2400" b="0" i="0" dirty="0">
                <a:solidFill>
                  <a:srgbClr val="161616"/>
                </a:solidFill>
                <a:effectLst/>
                <a:latin typeface="SFMono-Regular"/>
              </a:rPr>
              <a:t>]</a:t>
            </a:r>
          </a:p>
          <a:p>
            <a:pPr>
              <a:buNone/>
            </a:pPr>
            <a:r>
              <a:rPr lang="en-US" sz="2400" b="0" i="0" dirty="0">
                <a:solidFill>
                  <a:srgbClr val="161616"/>
                </a:solidFill>
                <a:effectLst/>
                <a:latin typeface="SFMono-Regular"/>
              </a:rPr>
              <a:t>    [</a:t>
            </a:r>
            <a:r>
              <a:rPr lang="en-US" sz="2400" b="0" i="0" dirty="0">
                <a:solidFill>
                  <a:srgbClr val="C00000"/>
                </a:solidFill>
                <a:effectLst/>
                <a:latin typeface="SFMono-Regular"/>
              </a:rPr>
              <a:t>-</a:t>
            </a:r>
            <a:r>
              <a:rPr lang="en-US" sz="2400" b="0" i="0" dirty="0" err="1">
                <a:solidFill>
                  <a:srgbClr val="C00000"/>
                </a:solidFill>
                <a:effectLst/>
                <a:latin typeface="SFMono-Regular"/>
              </a:rPr>
              <a:t>ResourcePool</a:t>
            </a:r>
            <a:r>
              <a:rPr lang="en-US" sz="2400" b="0" i="0" dirty="0">
                <a:solidFill>
                  <a:srgbClr val="C00000"/>
                </a:solidFill>
                <a:effectLst/>
                <a:latin typeface="SFMono-Regular"/>
              </a:rPr>
              <a:t> </a:t>
            </a:r>
            <a:r>
              <a:rPr lang="en-US" sz="2400" b="0" i="0" dirty="0">
                <a:solidFill>
                  <a:srgbClr val="161616"/>
                </a:solidFill>
                <a:effectLst/>
                <a:latin typeface="SFMono-Regular"/>
              </a:rPr>
              <a:t>&lt;</a:t>
            </a:r>
            <a:r>
              <a:rPr lang="en-US" sz="2400" b="0" i="0" dirty="0" err="1">
                <a:solidFill>
                  <a:srgbClr val="161616"/>
                </a:solidFill>
                <a:effectLst/>
                <a:latin typeface="SFMono-Regular"/>
              </a:rPr>
              <a:t>ResourcePool</a:t>
            </a:r>
            <a:r>
              <a:rPr lang="en-US" sz="2400" b="0" i="0" dirty="0">
                <a:solidFill>
                  <a:srgbClr val="161616"/>
                </a:solidFill>
                <a:effectLst/>
                <a:latin typeface="SFMono-Regular"/>
              </a:rPr>
              <a:t>[]&gt;] [</a:t>
            </a:r>
            <a:r>
              <a:rPr lang="en-US" sz="2400" b="0" i="0" dirty="0">
                <a:solidFill>
                  <a:srgbClr val="C00000"/>
                </a:solidFill>
                <a:effectLst/>
                <a:latin typeface="SFMono-Regular"/>
              </a:rPr>
              <a:t>-Server </a:t>
            </a:r>
            <a:r>
              <a:rPr lang="en-US" sz="2400" b="0" i="0" dirty="0">
                <a:solidFill>
                  <a:srgbClr val="161616"/>
                </a:solidFill>
                <a:effectLst/>
                <a:latin typeface="SFMono-Regular"/>
              </a:rPr>
              <a:t>&lt;</a:t>
            </a:r>
            <a:r>
              <a:rPr lang="en-US" sz="2400" b="0" i="0" dirty="0" err="1">
                <a:solidFill>
                  <a:srgbClr val="161616"/>
                </a:solidFill>
                <a:effectLst/>
                <a:latin typeface="SFMono-Regular"/>
              </a:rPr>
              <a:t>VIServer</a:t>
            </a:r>
            <a:r>
              <a:rPr lang="en-US" sz="2400" b="0" i="0" dirty="0">
                <a:solidFill>
                  <a:srgbClr val="161616"/>
                </a:solidFill>
                <a:effectLst/>
                <a:latin typeface="SFMono-Regular"/>
              </a:rPr>
              <a:t>[]&gt;] [</a:t>
            </a:r>
            <a:r>
              <a:rPr lang="en-US" sz="2400" b="0" i="0" dirty="0">
                <a:solidFill>
                  <a:srgbClr val="C00000"/>
                </a:solidFill>
                <a:effectLst/>
                <a:latin typeface="SFMono-Regular"/>
              </a:rPr>
              <a:t>-Tag </a:t>
            </a:r>
            <a:r>
              <a:rPr lang="en-US" sz="2400" b="0" i="0" dirty="0">
                <a:solidFill>
                  <a:srgbClr val="161616"/>
                </a:solidFill>
                <a:effectLst/>
                <a:latin typeface="SFMono-Regular"/>
              </a:rPr>
              <a:t>&lt;Tag[]&gt;] [</a:t>
            </a:r>
            <a:r>
              <a:rPr lang="en-US" sz="2400" b="0" i="0" dirty="0">
                <a:solidFill>
                  <a:srgbClr val="C00000"/>
                </a:solidFill>
                <a:effectLst/>
                <a:latin typeface="SFMono-Regular"/>
              </a:rPr>
              <a:t>-VM </a:t>
            </a:r>
            <a:r>
              <a:rPr lang="en-US" sz="2400" b="0" i="0" dirty="0">
                <a:solidFill>
                  <a:srgbClr val="161616"/>
                </a:solidFill>
                <a:effectLst/>
                <a:latin typeface="SFMono-Regular"/>
              </a:rPr>
              <a:t>&lt;</a:t>
            </a:r>
            <a:r>
              <a:rPr lang="en-US" sz="2400" b="0" i="0" dirty="0" err="1">
                <a:solidFill>
                  <a:srgbClr val="161616"/>
                </a:solidFill>
                <a:effectLst/>
                <a:latin typeface="SFMono-Regular"/>
              </a:rPr>
              <a:t>VirtualMachine</a:t>
            </a:r>
            <a:r>
              <a:rPr lang="en-US" sz="2400" b="0" i="0" dirty="0">
                <a:solidFill>
                  <a:srgbClr val="161616"/>
                </a:solidFill>
                <a:effectLst/>
                <a:latin typeface="SFMono-Regular"/>
              </a:rPr>
              <a:t>[]&gt;]</a:t>
            </a:r>
          </a:p>
          <a:p>
            <a:pPr>
              <a:buNone/>
            </a:pPr>
            <a:r>
              <a:rPr lang="en-US" sz="2400" b="0" i="0" dirty="0">
                <a:solidFill>
                  <a:srgbClr val="161616"/>
                </a:solidFill>
                <a:effectLst/>
                <a:latin typeface="SFMono-Regular"/>
              </a:rPr>
              <a:t>    [&lt;</a:t>
            </a:r>
            <a:r>
              <a:rPr lang="en-US" sz="2400" b="0" i="0" dirty="0" err="1">
                <a:solidFill>
                  <a:srgbClr val="161616"/>
                </a:solidFill>
                <a:effectLst/>
                <a:latin typeface="SFMono-Regular"/>
              </a:rPr>
              <a:t>CommonParameters</a:t>
            </a:r>
            <a:r>
              <a:rPr lang="en-US" sz="2400" b="0" i="0" dirty="0">
                <a:solidFill>
                  <a:srgbClr val="161616"/>
                </a:solidFill>
                <a:effectLst/>
                <a:latin typeface="SFMono-Regular"/>
              </a:rPr>
              <a:t>&gt;]</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Cmdlet Parameters</a:t>
            </a:r>
          </a:p>
        </p:txBody>
      </p:sp>
      <p:sp>
        <p:nvSpPr>
          <p:cNvPr id="2" name="Subtitle 1"/>
          <p:cNvSpPr>
            <a:spLocks noGrp="1"/>
          </p:cNvSpPr>
          <p:nvPr>
            <p:ph type="subTitle" idx="10"/>
          </p:nvPr>
        </p:nvSpPr>
        <p:spPr>
          <a:xfrm>
            <a:off x="592866" y="811830"/>
            <a:ext cx="10987947" cy="1431749"/>
          </a:xfrm>
        </p:spPr>
        <p:txBody>
          <a:bodyPr/>
          <a:lstStyle/>
          <a:p>
            <a:r>
              <a:rPr lang="en-US" dirty="0"/>
              <a:t>AKA Flags</a:t>
            </a:r>
          </a:p>
        </p:txBody>
      </p:sp>
    </p:spTree>
    <p:extLst>
      <p:ext uri="{BB962C8B-B14F-4D97-AF65-F5344CB8AC3E}">
        <p14:creationId xmlns:p14="http://schemas.microsoft.com/office/powerpoint/2010/main" val="256192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Variables</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379318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A variable is a unit of </a:t>
            </a:r>
            <a:r>
              <a:rPr lang="en-US" sz="2800" b="0" i="0" u="sng" dirty="0">
                <a:solidFill>
                  <a:srgbClr val="161616"/>
                </a:solidFill>
                <a:effectLst/>
                <a:latin typeface="Segoe UI" panose="020B0502040204020203" pitchFamily="34" charset="0"/>
              </a:rPr>
              <a:t>memory</a:t>
            </a:r>
            <a:r>
              <a:rPr lang="en-US" sz="2800" b="0" i="0" dirty="0">
                <a:solidFill>
                  <a:srgbClr val="161616"/>
                </a:solidFill>
                <a:effectLst/>
                <a:latin typeface="Segoe UI" panose="020B0502040204020203" pitchFamily="34" charset="0"/>
              </a:rPr>
              <a:t> in which values are stored. </a:t>
            </a:r>
          </a:p>
          <a:p>
            <a:pPr>
              <a:buNone/>
            </a:pPr>
            <a:r>
              <a:rPr lang="en-US" sz="2800" b="0" i="0" dirty="0">
                <a:solidFill>
                  <a:srgbClr val="161616"/>
                </a:solidFill>
                <a:effectLst/>
                <a:latin typeface="Segoe UI" panose="020B0502040204020203" pitchFamily="34" charset="0"/>
              </a:rPr>
              <a:t>In PowerShell, variables are represented by text strings that begin with a dollar sign ($), such as $a, $process, or $</a:t>
            </a:r>
            <a:r>
              <a:rPr lang="en-US" sz="2800" b="0" i="0" dirty="0" err="1">
                <a:solidFill>
                  <a:srgbClr val="161616"/>
                </a:solidFill>
                <a:effectLst/>
                <a:latin typeface="Segoe UI" panose="020B0502040204020203" pitchFamily="34" charset="0"/>
              </a:rPr>
              <a:t>my_var</a:t>
            </a:r>
            <a:r>
              <a:rPr lang="en-US" sz="2800" b="0" i="0" dirty="0">
                <a:solidFill>
                  <a:srgbClr val="161616"/>
                </a:solidFill>
                <a:effectLst/>
                <a:latin typeface="Segoe UI" panose="020B0502040204020203" pitchFamily="34" charset="0"/>
              </a:rPr>
              <a:t>.</a:t>
            </a:r>
          </a:p>
          <a:p>
            <a:pPr>
              <a:buNone/>
            </a:pPr>
            <a:r>
              <a:rPr lang="en-US" sz="2800" b="0" i="0" dirty="0">
                <a:solidFill>
                  <a:srgbClr val="161616"/>
                </a:solidFill>
                <a:effectLst/>
                <a:latin typeface="Segoe UI" panose="020B0502040204020203" pitchFamily="34" charset="0"/>
              </a:rPr>
              <a:t>A variable represents a storage location for a value, and that value has a type.</a:t>
            </a:r>
            <a:endParaRPr lang="en-US" sz="3200"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Variables - Info</a:t>
            </a:r>
          </a:p>
        </p:txBody>
      </p:sp>
      <p:sp>
        <p:nvSpPr>
          <p:cNvPr id="2" name="Subtitle 1"/>
          <p:cNvSpPr>
            <a:spLocks noGrp="1"/>
          </p:cNvSpPr>
          <p:nvPr>
            <p:ph type="subTitle" idx="10"/>
          </p:nvPr>
        </p:nvSpPr>
        <p:spPr/>
        <p:txBody>
          <a:bodyPr/>
          <a:lstStyle/>
          <a:p>
            <a:r>
              <a:rPr lang="en-US" dirty="0"/>
              <a:t> </a:t>
            </a:r>
          </a:p>
        </p:txBody>
      </p:sp>
      <p:pic>
        <p:nvPicPr>
          <p:cNvPr id="8" name="Picture 7">
            <a:extLst>
              <a:ext uri="{FF2B5EF4-FFF2-40B4-BE49-F238E27FC236}">
                <a16:creationId xmlns:a16="http://schemas.microsoft.com/office/drawing/2014/main" id="{97D522AC-782F-F6B4-7212-143A029BAD92}"/>
              </a:ext>
            </a:extLst>
          </p:cNvPr>
          <p:cNvPicPr>
            <a:picLocks noChangeAspect="1"/>
          </p:cNvPicPr>
          <p:nvPr/>
        </p:nvPicPr>
        <p:blipFill>
          <a:blip r:embed="rId3"/>
          <a:stretch>
            <a:fillRect/>
          </a:stretch>
        </p:blipFill>
        <p:spPr>
          <a:xfrm>
            <a:off x="2362500" y="3703864"/>
            <a:ext cx="8119997" cy="2291054"/>
          </a:xfrm>
          <a:prstGeom prst="rect">
            <a:avLst/>
          </a:prstGeom>
        </p:spPr>
      </p:pic>
    </p:spTree>
    <p:extLst>
      <p:ext uri="{BB962C8B-B14F-4D97-AF65-F5344CB8AC3E}">
        <p14:creationId xmlns:p14="http://schemas.microsoft.com/office/powerpoint/2010/main" val="29489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Environment variables store data that's used by the operating system and other programs. </a:t>
            </a:r>
          </a:p>
          <a:p>
            <a:pPr>
              <a:buNone/>
            </a:pPr>
            <a:r>
              <a:rPr lang="en-US" sz="2800" dirty="0">
                <a:solidFill>
                  <a:srgbClr val="161616"/>
                </a:solidFill>
                <a:latin typeface="Segoe UI" panose="020B0502040204020203" pitchFamily="34" charset="0"/>
              </a:rPr>
              <a:t>Get-</a:t>
            </a:r>
            <a:r>
              <a:rPr lang="en-US" sz="2800" dirty="0" err="1">
                <a:solidFill>
                  <a:srgbClr val="161616"/>
                </a:solidFill>
                <a:latin typeface="Segoe UI" panose="020B0502040204020203" pitchFamily="34" charset="0"/>
              </a:rPr>
              <a:t>Childitem</a:t>
            </a:r>
            <a:r>
              <a:rPr lang="en-US" sz="2800" dirty="0">
                <a:solidFill>
                  <a:srgbClr val="161616"/>
                </a:solidFill>
                <a:latin typeface="Segoe UI" panose="020B0502040204020203" pitchFamily="34" charset="0"/>
              </a:rPr>
              <a:t> –path env:</a:t>
            </a:r>
            <a:endParaRPr lang="en-US" sz="2800" b="0" i="0" dirty="0">
              <a:solidFill>
                <a:srgbClr val="161616"/>
              </a:solidFill>
              <a:effectLst/>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Environment Variables</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E9FF4C5D-BB15-4B5E-D86D-100D91CEB32C}"/>
              </a:ext>
            </a:extLst>
          </p:cNvPr>
          <p:cNvPicPr>
            <a:picLocks noChangeAspect="1"/>
          </p:cNvPicPr>
          <p:nvPr/>
        </p:nvPicPr>
        <p:blipFill>
          <a:blip r:embed="rId3"/>
          <a:stretch>
            <a:fillRect/>
          </a:stretch>
        </p:blipFill>
        <p:spPr>
          <a:xfrm>
            <a:off x="4793091" y="2064356"/>
            <a:ext cx="11281294" cy="6188104"/>
          </a:xfrm>
          <a:prstGeom prst="rect">
            <a:avLst/>
          </a:prstGeom>
        </p:spPr>
      </p:pic>
    </p:spTree>
    <p:extLst>
      <p:ext uri="{BB962C8B-B14F-4D97-AF65-F5344CB8AC3E}">
        <p14:creationId xmlns:p14="http://schemas.microsoft.com/office/powerpoint/2010/main" val="295961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FMono-Regular"/>
              </a:rPr>
              <a:t>Displays information about PowerShell commands and concepts.</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Get-Help</a:t>
            </a:r>
          </a:p>
        </p:txBody>
      </p:sp>
      <p:sp>
        <p:nvSpPr>
          <p:cNvPr id="2" name="Subtitle 1"/>
          <p:cNvSpPr>
            <a:spLocks noGrp="1"/>
          </p:cNvSpPr>
          <p:nvPr>
            <p:ph type="subTitle" idx="10"/>
          </p:nvPr>
        </p:nvSpPr>
        <p:spPr/>
        <p:txBody>
          <a:bodyPr/>
          <a:lstStyle/>
          <a:p>
            <a:r>
              <a:rPr lang="en-US" dirty="0"/>
              <a:t> </a:t>
            </a:r>
          </a:p>
        </p:txBody>
      </p:sp>
      <p:pic>
        <p:nvPicPr>
          <p:cNvPr id="6" name="Picture 5">
            <a:extLst>
              <a:ext uri="{FF2B5EF4-FFF2-40B4-BE49-F238E27FC236}">
                <a16:creationId xmlns:a16="http://schemas.microsoft.com/office/drawing/2014/main" id="{14E6301D-E516-60B6-BD75-8069775F1529}"/>
              </a:ext>
            </a:extLst>
          </p:cNvPr>
          <p:cNvPicPr>
            <a:picLocks noChangeAspect="1"/>
          </p:cNvPicPr>
          <p:nvPr/>
        </p:nvPicPr>
        <p:blipFill>
          <a:blip r:embed="rId3"/>
          <a:stretch>
            <a:fillRect/>
          </a:stretch>
        </p:blipFill>
        <p:spPr>
          <a:xfrm>
            <a:off x="1605517" y="2227164"/>
            <a:ext cx="8994776" cy="3318073"/>
          </a:xfrm>
          <a:prstGeom prst="rect">
            <a:avLst/>
          </a:prstGeom>
        </p:spPr>
      </p:pic>
    </p:spTree>
    <p:extLst>
      <p:ext uri="{BB962C8B-B14F-4D97-AF65-F5344CB8AC3E}">
        <p14:creationId xmlns:p14="http://schemas.microsoft.com/office/powerpoint/2010/main" val="417314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902970"/>
            <a:ext cx="10972800" cy="5269231"/>
          </a:xfrm>
        </p:spPr>
        <p:txBody>
          <a:bodyPr/>
          <a:lstStyle/>
          <a:p>
            <a:pPr>
              <a:buNone/>
            </a:pPr>
            <a:r>
              <a:rPr lang="en-US" b="0" i="0" dirty="0">
                <a:solidFill>
                  <a:srgbClr val="161616"/>
                </a:solidFill>
                <a:effectLst/>
                <a:latin typeface="Segoe UI" panose="020B0502040204020203" pitchFamily="34" charset="0"/>
              </a:rPr>
              <a:t>Most Get-Help areas for a PowerShell Cmdlet include examples of how to run the command.</a:t>
            </a: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Get-Help with Examples</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EECAF96B-D4C9-7B3E-FBFD-FEDB4FB6A53A}"/>
              </a:ext>
            </a:extLst>
          </p:cNvPr>
          <p:cNvPicPr>
            <a:picLocks noChangeAspect="1"/>
          </p:cNvPicPr>
          <p:nvPr/>
        </p:nvPicPr>
        <p:blipFill>
          <a:blip r:embed="rId3"/>
          <a:stretch>
            <a:fillRect/>
          </a:stretch>
        </p:blipFill>
        <p:spPr>
          <a:xfrm>
            <a:off x="616505" y="1168792"/>
            <a:ext cx="14773169" cy="7726113"/>
          </a:xfrm>
          <a:prstGeom prst="rect">
            <a:avLst/>
          </a:prstGeom>
        </p:spPr>
      </p:pic>
    </p:spTree>
    <p:extLst>
      <p:ext uri="{BB962C8B-B14F-4D97-AF65-F5344CB8AC3E}">
        <p14:creationId xmlns:p14="http://schemas.microsoft.com/office/powerpoint/2010/main" val="246925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Gets the properties and methods of PowerShell objects</a:t>
            </a: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Get-Member</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661FBC10-113E-0032-4355-630854D89BA1}"/>
              </a:ext>
            </a:extLst>
          </p:cNvPr>
          <p:cNvPicPr>
            <a:picLocks noChangeAspect="1"/>
          </p:cNvPicPr>
          <p:nvPr/>
        </p:nvPicPr>
        <p:blipFill>
          <a:blip r:embed="rId3"/>
          <a:stretch>
            <a:fillRect/>
          </a:stretch>
        </p:blipFill>
        <p:spPr>
          <a:xfrm>
            <a:off x="2527410" y="2365706"/>
            <a:ext cx="7134003" cy="2280939"/>
          </a:xfrm>
          <a:prstGeom prst="rect">
            <a:avLst/>
          </a:prstGeom>
        </p:spPr>
      </p:pic>
    </p:spTree>
    <p:extLst>
      <p:ext uri="{BB962C8B-B14F-4D97-AF65-F5344CB8AC3E}">
        <p14:creationId xmlns:p14="http://schemas.microsoft.com/office/powerpoint/2010/main" val="337299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716437"/>
            <a:ext cx="10972800" cy="5455764"/>
          </a:xfrm>
        </p:spPr>
        <p:txBody>
          <a:bodyPr/>
          <a:lstStyle/>
          <a:p>
            <a:pPr>
              <a:buNone/>
            </a:pPr>
            <a:r>
              <a:rPr lang="en-US" sz="2800" b="0" i="0" dirty="0">
                <a:solidFill>
                  <a:srgbClr val="161616"/>
                </a:solidFill>
                <a:effectLst/>
                <a:latin typeface="SFMono-Regular"/>
              </a:rPr>
              <a:t>$VMHost | Get-Member</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Get-Member Example</a:t>
            </a:r>
          </a:p>
        </p:txBody>
      </p:sp>
      <p:sp>
        <p:nvSpPr>
          <p:cNvPr id="2" name="Subtitle 1"/>
          <p:cNvSpPr>
            <a:spLocks noGrp="1"/>
          </p:cNvSpPr>
          <p:nvPr>
            <p:ph type="subTitle" idx="10"/>
          </p:nvPr>
        </p:nvSpPr>
        <p:spPr>
          <a:xfrm>
            <a:off x="592866" y="811830"/>
            <a:ext cx="10987947" cy="1431749"/>
          </a:xfrm>
        </p:spPr>
        <p:txBody>
          <a:bodyPr/>
          <a:lstStyle/>
          <a:p>
            <a:endParaRPr lang="en-US" dirty="0"/>
          </a:p>
        </p:txBody>
      </p:sp>
      <p:pic>
        <p:nvPicPr>
          <p:cNvPr id="9" name="Picture 8">
            <a:extLst>
              <a:ext uri="{FF2B5EF4-FFF2-40B4-BE49-F238E27FC236}">
                <a16:creationId xmlns:a16="http://schemas.microsoft.com/office/drawing/2014/main" id="{B60D4D2E-A8FC-748A-EADD-D8B20A007ADB}"/>
              </a:ext>
            </a:extLst>
          </p:cNvPr>
          <p:cNvPicPr>
            <a:picLocks noChangeAspect="1"/>
          </p:cNvPicPr>
          <p:nvPr/>
        </p:nvPicPr>
        <p:blipFill>
          <a:blip r:embed="rId3"/>
          <a:stretch>
            <a:fillRect/>
          </a:stretch>
        </p:blipFill>
        <p:spPr>
          <a:xfrm>
            <a:off x="1049724" y="1097437"/>
            <a:ext cx="14457406" cy="8092283"/>
          </a:xfrm>
          <a:prstGeom prst="rect">
            <a:avLst/>
          </a:prstGeom>
        </p:spPr>
      </p:pic>
    </p:spTree>
    <p:extLst>
      <p:ext uri="{BB962C8B-B14F-4D97-AF65-F5344CB8AC3E}">
        <p14:creationId xmlns:p14="http://schemas.microsoft.com/office/powerpoint/2010/main" val="29820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Install PowerCLI</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32798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Open PowerShell with Admin Rights (Computer must have Internet Access to Download)</a:t>
            </a:r>
          </a:p>
          <a:p>
            <a:pPr>
              <a:buNone/>
            </a:pPr>
            <a:r>
              <a:rPr lang="en-US" dirty="0">
                <a:solidFill>
                  <a:srgbClr val="161616"/>
                </a:solidFill>
                <a:latin typeface="Segoe UI" panose="020B0502040204020203" pitchFamily="34" charset="0"/>
              </a:rPr>
              <a:t>Command To Install:</a:t>
            </a:r>
            <a:endParaRPr lang="en-US" b="0" i="0" dirty="0">
              <a:solidFill>
                <a:srgbClr val="161616"/>
              </a:solidFill>
              <a:effectLst/>
              <a:latin typeface="Segoe UI" panose="020B0502040204020203" pitchFamily="34" charset="0"/>
            </a:endParaRPr>
          </a:p>
          <a:p>
            <a:pPr>
              <a:buNone/>
            </a:pPr>
            <a:r>
              <a:rPr lang="en-US" b="0" i="0" dirty="0">
                <a:solidFill>
                  <a:srgbClr val="161616"/>
                </a:solidFill>
                <a:effectLst/>
                <a:latin typeface="Segoe UI" panose="020B0502040204020203" pitchFamily="34" charset="0"/>
              </a:rPr>
              <a:t>Install-Module </a:t>
            </a:r>
            <a:r>
              <a:rPr lang="en-US" b="0" i="0" dirty="0" err="1">
                <a:solidFill>
                  <a:srgbClr val="161616"/>
                </a:solidFill>
                <a:effectLst/>
                <a:latin typeface="Segoe UI" panose="020B0502040204020203" pitchFamily="34" charset="0"/>
              </a:rPr>
              <a:t>VMware.PowerCLI</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AllowClobber</a:t>
            </a:r>
            <a:r>
              <a:rPr lang="en-US" b="0" i="0" dirty="0">
                <a:solidFill>
                  <a:srgbClr val="161616"/>
                </a:solidFill>
                <a:effectLst/>
                <a:latin typeface="Segoe UI" panose="020B0502040204020203" pitchFamily="34" charset="0"/>
              </a:rPr>
              <a:t> -Force -Scope </a:t>
            </a:r>
            <a:r>
              <a:rPr lang="en-US" b="0" i="0" dirty="0" err="1">
                <a:solidFill>
                  <a:srgbClr val="161616"/>
                </a:solidFill>
                <a:effectLst/>
                <a:latin typeface="Segoe UI" panose="020B0502040204020203" pitchFamily="34" charset="0"/>
              </a:rPr>
              <a:t>AllUsers</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SkipPublisherCheck</a:t>
            </a:r>
            <a:endParaRPr lang="en-US" dirty="0">
              <a:solidFill>
                <a:srgbClr val="161616"/>
              </a:solidFill>
              <a:latin typeface="Segoe UI" panose="020B0502040204020203" pitchFamily="34" charset="0"/>
            </a:endParaRPr>
          </a:p>
          <a:p>
            <a:pPr>
              <a:buNone/>
            </a:pPr>
            <a:r>
              <a:rPr lang="en-US" dirty="0">
                <a:solidFill>
                  <a:srgbClr val="161616"/>
                </a:solidFill>
                <a:latin typeface="Segoe UI" panose="020B0502040204020203" pitchFamily="34" charset="0"/>
              </a:rPr>
              <a:t>Y to install NuGet</a:t>
            </a:r>
          </a:p>
          <a:p>
            <a:pPr>
              <a:buNone/>
            </a:pPr>
            <a:endParaRPr lang="en-US"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How to Install</a:t>
            </a:r>
          </a:p>
        </p:txBody>
      </p:sp>
      <p:sp>
        <p:nvSpPr>
          <p:cNvPr id="2" name="Subtitle 1"/>
          <p:cNvSpPr>
            <a:spLocks noGrp="1"/>
          </p:cNvSpPr>
          <p:nvPr>
            <p:ph type="subTitle" idx="10"/>
          </p:nvPr>
        </p:nvSpPr>
        <p:spPr/>
        <p:txBody>
          <a:bodyPr/>
          <a:lstStyle/>
          <a:p>
            <a:r>
              <a:rPr lang="en-US" dirty="0"/>
              <a:t> </a:t>
            </a:r>
          </a:p>
        </p:txBody>
      </p:sp>
      <p:pic>
        <p:nvPicPr>
          <p:cNvPr id="6" name="Picture 5">
            <a:extLst>
              <a:ext uri="{FF2B5EF4-FFF2-40B4-BE49-F238E27FC236}">
                <a16:creationId xmlns:a16="http://schemas.microsoft.com/office/drawing/2014/main" id="{A86DF173-EFDC-13E9-6CDD-A2F2C25AD108}"/>
              </a:ext>
            </a:extLst>
          </p:cNvPr>
          <p:cNvPicPr>
            <a:picLocks noChangeAspect="1"/>
          </p:cNvPicPr>
          <p:nvPr/>
        </p:nvPicPr>
        <p:blipFill>
          <a:blip r:embed="rId3"/>
          <a:stretch>
            <a:fillRect/>
          </a:stretch>
        </p:blipFill>
        <p:spPr>
          <a:xfrm>
            <a:off x="3088858" y="4645616"/>
            <a:ext cx="8735644" cy="2067213"/>
          </a:xfrm>
          <a:prstGeom prst="rect">
            <a:avLst/>
          </a:prstGeom>
        </p:spPr>
      </p:pic>
      <p:pic>
        <p:nvPicPr>
          <p:cNvPr id="9" name="Picture 8">
            <a:extLst>
              <a:ext uri="{FF2B5EF4-FFF2-40B4-BE49-F238E27FC236}">
                <a16:creationId xmlns:a16="http://schemas.microsoft.com/office/drawing/2014/main" id="{FB1920A0-A464-86F9-19B0-0F14597D8394}"/>
              </a:ext>
            </a:extLst>
          </p:cNvPr>
          <p:cNvPicPr>
            <a:picLocks noChangeAspect="1"/>
          </p:cNvPicPr>
          <p:nvPr/>
        </p:nvPicPr>
        <p:blipFill>
          <a:blip r:embed="rId4"/>
          <a:stretch>
            <a:fillRect/>
          </a:stretch>
        </p:blipFill>
        <p:spPr>
          <a:xfrm>
            <a:off x="3088076" y="2852594"/>
            <a:ext cx="8811855" cy="2067213"/>
          </a:xfrm>
          <a:prstGeom prst="rect">
            <a:avLst/>
          </a:prstGeom>
        </p:spPr>
      </p:pic>
    </p:spTree>
    <p:extLst>
      <p:ext uri="{BB962C8B-B14F-4D97-AF65-F5344CB8AC3E}">
        <p14:creationId xmlns:p14="http://schemas.microsoft.com/office/powerpoint/2010/main" val="17717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6">
            <a:extLst>
              <a:ext uri="{FF2B5EF4-FFF2-40B4-BE49-F238E27FC236}">
                <a16:creationId xmlns:a16="http://schemas.microsoft.com/office/drawing/2014/main" id="{BF347974-F571-A8BC-9440-B6624299CB5A}"/>
              </a:ext>
            </a:extLst>
          </p:cNvPr>
          <p:cNvSpPr txBox="1">
            <a:spLocks/>
          </p:cNvSpPr>
          <p:nvPr/>
        </p:nvSpPr>
        <p:spPr>
          <a:xfrm>
            <a:off x="3060441" y="1600201"/>
            <a:ext cx="8528864" cy="457200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buFont typeface="Arial" panose="020B0604020202020204" pitchFamily="34" charset="0"/>
              <a:buNone/>
            </a:pPr>
            <a:r>
              <a:rPr lang="en-US" sz="1800" dirty="0"/>
              <a:t>About Me:</a:t>
            </a:r>
          </a:p>
          <a:p>
            <a:pPr lvl="1" indent="0">
              <a:buFont typeface="Arial" panose="020B0604020202020204" pitchFamily="34" charset="0"/>
              <a:buNone/>
            </a:pPr>
            <a:r>
              <a:rPr lang="en-US" dirty="0"/>
              <a:t>Russell Hamker</a:t>
            </a:r>
          </a:p>
          <a:p>
            <a:pPr marL="1087438" lvl="2" indent="-342900">
              <a:buFont typeface="Arial" panose="020B0604020202020204" pitchFamily="34" charset="0"/>
              <a:buChar char="•"/>
            </a:pPr>
            <a:r>
              <a:rPr lang="en-US" sz="1800" dirty="0"/>
              <a:t>15+ years Running VMware</a:t>
            </a:r>
          </a:p>
          <a:p>
            <a:pPr marL="1087438" lvl="2" indent="-342900">
              <a:buFont typeface="Arial" panose="020B0604020202020204" pitchFamily="34" charset="0"/>
              <a:buChar char="•"/>
            </a:pPr>
            <a:r>
              <a:rPr lang="en-US" sz="1800" dirty="0"/>
              <a:t>VCAP-2022, VCP-DCV 5-2022, VCP-VMC 2023</a:t>
            </a:r>
          </a:p>
          <a:p>
            <a:pPr marL="1087438" lvl="2" indent="-342900">
              <a:buFont typeface="Arial" panose="020B0604020202020204" pitchFamily="34" charset="0"/>
              <a:buChar char="•"/>
            </a:pPr>
            <a:r>
              <a:rPr lang="en-US" sz="1800" dirty="0"/>
              <a:t>Employer – Guard Dog Solutions Inc</a:t>
            </a:r>
          </a:p>
          <a:p>
            <a:pPr marL="1087438" lvl="2" indent="-342900">
              <a:buFont typeface="Arial" panose="020B0604020202020204" pitchFamily="34" charset="0"/>
              <a:buChar char="•"/>
            </a:pPr>
            <a:r>
              <a:rPr lang="en-US" sz="1800" dirty="0"/>
              <a:t>Title – VMware Enterprise Architect</a:t>
            </a:r>
          </a:p>
          <a:p>
            <a:pPr marL="1087438" lvl="2" indent="-342900">
              <a:buFont typeface="Arial" panose="020B0604020202020204" pitchFamily="34" charset="0"/>
              <a:buChar char="•"/>
            </a:pPr>
            <a:r>
              <a:rPr lang="en-US" sz="1800" dirty="0" err="1"/>
              <a:t>vExpert</a:t>
            </a:r>
            <a:r>
              <a:rPr lang="en-US" sz="1800" dirty="0"/>
              <a:t> – 8 years and running</a:t>
            </a:r>
          </a:p>
          <a:p>
            <a:pPr marL="1087438" lvl="2" indent="-342900">
              <a:buFont typeface="Arial" panose="020B0604020202020204" pitchFamily="34" charset="0"/>
              <a:buChar char="•"/>
            </a:pPr>
            <a:r>
              <a:rPr lang="en-US" sz="1800" dirty="0"/>
              <a:t>VMUG Leader – Wichita KS</a:t>
            </a:r>
          </a:p>
          <a:p>
            <a:pPr marL="1087438" lvl="2" indent="-342900">
              <a:buFont typeface="Arial" panose="020B0604020202020204" pitchFamily="34" charset="0"/>
              <a:buChar char="•"/>
            </a:pPr>
            <a:r>
              <a:rPr lang="en-US" sz="1800" dirty="0"/>
              <a:t>Twitter - @butch7903</a:t>
            </a:r>
          </a:p>
          <a:p>
            <a:pPr marL="1087438" lvl="2" indent="-342900">
              <a:buFont typeface="Arial" panose="020B0604020202020204" pitchFamily="34" charset="0"/>
              <a:buChar char="•"/>
            </a:pPr>
            <a:r>
              <a:rPr lang="en-US" sz="1800" dirty="0"/>
              <a:t>Tanzu Vanguard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2" name="Subtitle 5">
            <a:extLst>
              <a:ext uri="{FF2B5EF4-FFF2-40B4-BE49-F238E27FC236}">
                <a16:creationId xmlns:a16="http://schemas.microsoft.com/office/drawing/2014/main" id="{992FFCFF-D683-8464-5C8A-5E7487EE8ECD}"/>
              </a:ext>
            </a:extLst>
          </p:cNvPr>
          <p:cNvSpPr txBox="1">
            <a:spLocks/>
          </p:cNvSpPr>
          <p:nvPr/>
        </p:nvSpPr>
        <p:spPr>
          <a:xfrm>
            <a:off x="592866" y="811830"/>
            <a:ext cx="10987947" cy="247743"/>
          </a:xfrm>
          <a:prstGeom prst="rect">
            <a:avLst/>
          </a:prstGeom>
        </p:spPr>
        <p:txBody>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dirty="0">
                <a:solidFill>
                  <a:schemeClr val="tx1">
                    <a:lumMod val="75000"/>
                  </a:schemeClr>
                </a:solidFill>
              </a:rPr>
              <a:t>Learn How to Automate with VMware PowerCLI</a:t>
            </a:r>
            <a:endParaRPr lang="en-US" dirty="0"/>
          </a:p>
        </p:txBody>
      </p:sp>
      <p:sp>
        <p:nvSpPr>
          <p:cNvPr id="13" name="Title 4">
            <a:extLst>
              <a:ext uri="{FF2B5EF4-FFF2-40B4-BE49-F238E27FC236}">
                <a16:creationId xmlns:a16="http://schemas.microsoft.com/office/drawing/2014/main" id="{13253787-0CC2-7E7D-E482-653CE7672730}"/>
              </a:ext>
            </a:extLst>
          </p:cNvPr>
          <p:cNvSpPr txBox="1">
            <a:spLocks/>
          </p:cNvSpPr>
          <p:nvPr/>
        </p:nvSpPr>
        <p:spPr>
          <a:xfrm>
            <a:off x="579809" y="412751"/>
            <a:ext cx="11001004" cy="381000"/>
          </a:xfrm>
          <a:prstGeom prst="rect">
            <a:avLst/>
          </a:prstGeom>
        </p:spPr>
        <p:txBody>
          <a:bodyPr vert="horz" wrap="square" lIns="0" tIns="0" rIns="0" bIns="0" rtlCol="0" anchor="b">
            <a:noAutofit/>
          </a:bodyPr>
          <a:lstStyle>
            <a:lvl1pPr algn="l" defTabSz="914400" rtl="0" eaLnBrk="1" latinLnBrk="0" hangingPunct="1">
              <a:lnSpc>
                <a:spcPct val="90000"/>
              </a:lnSpc>
              <a:spcBef>
                <a:spcPct val="0"/>
              </a:spcBef>
              <a:buNone/>
              <a:defRPr sz="3600" b="0" kern="1200" cap="none" baseline="0">
                <a:solidFill>
                  <a:schemeClr val="accent2"/>
                </a:solidFill>
                <a:latin typeface="+mj-lt"/>
                <a:ea typeface="+mj-ea"/>
                <a:cs typeface="+mj-cs"/>
              </a:defRPr>
            </a:lvl1pPr>
          </a:lstStyle>
          <a:p>
            <a:r>
              <a:rPr lang="en-US"/>
              <a:t>Intro</a:t>
            </a:r>
            <a:endParaRPr lang="en-US" dirty="0"/>
          </a:p>
        </p:txBody>
      </p:sp>
      <p:pic>
        <p:nvPicPr>
          <p:cNvPr id="14" name="Picture 13" descr="A person smiling for the camera&#10;&#10;Description automatically generated with medium confidence">
            <a:extLst>
              <a:ext uri="{FF2B5EF4-FFF2-40B4-BE49-F238E27FC236}">
                <a16:creationId xmlns:a16="http://schemas.microsoft.com/office/drawing/2014/main" id="{D7C04A7C-1F5F-E2CA-7B7B-BB302578C1BE}"/>
              </a:ext>
            </a:extLst>
          </p:cNvPr>
          <p:cNvPicPr>
            <a:picLocks noChangeAspect="1"/>
          </p:cNvPicPr>
          <p:nvPr/>
        </p:nvPicPr>
        <p:blipFill>
          <a:blip r:embed="rId3"/>
          <a:stretch>
            <a:fillRect/>
          </a:stretch>
        </p:blipFill>
        <p:spPr>
          <a:xfrm>
            <a:off x="196699" y="1600201"/>
            <a:ext cx="2929056" cy="2730239"/>
          </a:xfrm>
          <a:prstGeom prst="rect">
            <a:avLst/>
          </a:prstGeom>
        </p:spPr>
      </p:pic>
      <p:pic>
        <p:nvPicPr>
          <p:cNvPr id="17" name="Picture 16" descr="Logo&#10;&#10;Description automatically generated">
            <a:extLst>
              <a:ext uri="{FF2B5EF4-FFF2-40B4-BE49-F238E27FC236}">
                <a16:creationId xmlns:a16="http://schemas.microsoft.com/office/drawing/2014/main" id="{D58201C0-4DBE-F689-7DC5-08F8237F4CDF}"/>
              </a:ext>
            </a:extLst>
          </p:cNvPr>
          <p:cNvPicPr>
            <a:picLocks noChangeAspect="1"/>
          </p:cNvPicPr>
          <p:nvPr/>
        </p:nvPicPr>
        <p:blipFill>
          <a:blip r:embed="rId4"/>
          <a:stretch>
            <a:fillRect/>
          </a:stretch>
        </p:blipFill>
        <p:spPr>
          <a:xfrm>
            <a:off x="8696976" y="4506686"/>
            <a:ext cx="3071972" cy="1228116"/>
          </a:xfrm>
          <a:prstGeom prst="rect">
            <a:avLst/>
          </a:prstGeom>
        </p:spPr>
      </p:pic>
    </p:spTree>
    <p:extLst>
      <p:ext uri="{BB962C8B-B14F-4D97-AF65-F5344CB8AC3E}">
        <p14:creationId xmlns:p14="http://schemas.microsoft.com/office/powerpoint/2010/main" val="190941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Open PowerShell </a:t>
            </a:r>
            <a:r>
              <a:rPr lang="en-US" dirty="0">
                <a:solidFill>
                  <a:srgbClr val="161616"/>
                </a:solidFill>
                <a:latin typeface="Segoe UI" panose="020B0502040204020203" pitchFamily="34" charset="0"/>
              </a:rPr>
              <a:t>(Admin rights are NOT required after PowerCLI is installed)</a:t>
            </a:r>
            <a:endParaRPr lang="en-US" b="0" i="0" dirty="0">
              <a:solidFill>
                <a:srgbClr val="161616"/>
              </a:solidFill>
              <a:effectLst/>
              <a:latin typeface="Segoe UI" panose="020B0502040204020203" pitchFamily="34" charset="0"/>
            </a:endParaRPr>
          </a:p>
          <a:p>
            <a:pPr>
              <a:buNone/>
            </a:pPr>
            <a:r>
              <a:rPr lang="en-US" dirty="0">
                <a:solidFill>
                  <a:srgbClr val="161616"/>
                </a:solidFill>
                <a:latin typeface="Segoe UI" panose="020B0502040204020203" pitchFamily="34" charset="0"/>
              </a:rPr>
              <a:t>Command To Validate:</a:t>
            </a:r>
            <a:endParaRPr lang="en-US" b="0" i="0" dirty="0">
              <a:solidFill>
                <a:srgbClr val="161616"/>
              </a:solidFill>
              <a:effectLst/>
              <a:latin typeface="Segoe UI" panose="020B0502040204020203" pitchFamily="34" charset="0"/>
            </a:endParaRPr>
          </a:p>
          <a:p>
            <a:pPr>
              <a:buNone/>
            </a:pPr>
            <a:r>
              <a:rPr lang="en-US" b="0" i="0" dirty="0">
                <a:solidFill>
                  <a:srgbClr val="161616"/>
                </a:solidFill>
                <a:effectLst/>
                <a:latin typeface="Segoe UI" panose="020B0502040204020203" pitchFamily="34" charset="0"/>
              </a:rPr>
              <a:t>Get-</a:t>
            </a:r>
            <a:r>
              <a:rPr lang="en-US" b="0" i="0" dirty="0" err="1">
                <a:solidFill>
                  <a:srgbClr val="161616"/>
                </a:solidFill>
                <a:effectLst/>
                <a:latin typeface="Segoe UI" panose="020B0502040204020203" pitchFamily="34" charset="0"/>
              </a:rPr>
              <a:t>InstalledModule</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VMware.PowerCLI</a:t>
            </a:r>
            <a:r>
              <a:rPr lang="en-US" b="0" i="0" dirty="0">
                <a:solidFill>
                  <a:srgbClr val="161616"/>
                </a:solidFill>
                <a:effectLst/>
                <a:latin typeface="Segoe UI" panose="020B0502040204020203" pitchFamily="34" charset="0"/>
              </a:rPr>
              <a:t> | Select Name, Version, Description</a:t>
            </a:r>
            <a:endParaRPr lang="en-US"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Validate PowerCLI Installation</a:t>
            </a:r>
          </a:p>
        </p:txBody>
      </p:sp>
      <p:sp>
        <p:nvSpPr>
          <p:cNvPr id="2" name="Subtitle 1"/>
          <p:cNvSpPr>
            <a:spLocks noGrp="1"/>
          </p:cNvSpPr>
          <p:nvPr>
            <p:ph type="subTitle" idx="10"/>
          </p:nvPr>
        </p:nvSpPr>
        <p:spPr/>
        <p:txBody>
          <a:bodyPr/>
          <a:lstStyle/>
          <a:p>
            <a:r>
              <a:rPr lang="en-US" dirty="0"/>
              <a:t> </a:t>
            </a:r>
          </a:p>
        </p:txBody>
      </p:sp>
      <p:pic>
        <p:nvPicPr>
          <p:cNvPr id="10" name="Picture 9">
            <a:extLst>
              <a:ext uri="{FF2B5EF4-FFF2-40B4-BE49-F238E27FC236}">
                <a16:creationId xmlns:a16="http://schemas.microsoft.com/office/drawing/2014/main" id="{B78083AA-9EB0-2BC6-3379-7B700DED6BDF}"/>
              </a:ext>
            </a:extLst>
          </p:cNvPr>
          <p:cNvPicPr>
            <a:picLocks noChangeAspect="1"/>
          </p:cNvPicPr>
          <p:nvPr/>
        </p:nvPicPr>
        <p:blipFill>
          <a:blip r:embed="rId3"/>
          <a:stretch>
            <a:fillRect/>
          </a:stretch>
        </p:blipFill>
        <p:spPr>
          <a:xfrm>
            <a:off x="579809" y="2895136"/>
            <a:ext cx="11640541" cy="3277065"/>
          </a:xfrm>
          <a:prstGeom prst="rect">
            <a:avLst/>
          </a:prstGeom>
        </p:spPr>
      </p:pic>
    </p:spTree>
    <p:extLst>
      <p:ext uri="{BB962C8B-B14F-4D97-AF65-F5344CB8AC3E}">
        <p14:creationId xmlns:p14="http://schemas.microsoft.com/office/powerpoint/2010/main" val="1928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A New requirement for PowerCLI is that it also requires Python be installed for the </a:t>
            </a:r>
            <a:r>
              <a:rPr lang="en-US" sz="2800" b="0" i="0" dirty="0" err="1">
                <a:solidFill>
                  <a:srgbClr val="161616"/>
                </a:solidFill>
                <a:effectLst/>
                <a:latin typeface="Segoe UI" panose="020B0502040204020203" pitchFamily="34" charset="0"/>
              </a:rPr>
              <a:t>VMware.PowerCLI.ImageBuilder</a:t>
            </a:r>
            <a:endParaRPr lang="en-US" sz="2800" b="0" i="0" dirty="0">
              <a:solidFill>
                <a:srgbClr val="161616"/>
              </a:solidFill>
              <a:effectLst/>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r>
              <a:rPr lang="en-US" dirty="0">
                <a:solidFill>
                  <a:srgbClr val="161616"/>
                </a:solidFill>
                <a:latin typeface="Segoe UI" panose="020B0502040204020203" pitchFamily="34" charset="0"/>
                <a:hlinkClick r:id="rId3"/>
              </a:rPr>
              <a:t>https://vdc-repo.vmware.com/vmwb-repository/dcr-public/9619cb6d-3975-4bff-aa1f-0e785283a1a9/58d0925b-e15d-4803-bbd4-eb314dd165b0/GUID-9081EBAF-BF85-48B1-82A0-D1C49F3FF1E8.html</a:t>
            </a:r>
            <a:r>
              <a:rPr lang="en-US" dirty="0">
                <a:solidFill>
                  <a:srgbClr val="161616"/>
                </a:solidFill>
                <a:latin typeface="Segoe UI" panose="020B0502040204020203" pitchFamily="34" charset="0"/>
              </a:rPr>
              <a:t> </a:t>
            </a: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Python is Required for PowerCLI?</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127756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dirty="0">
                <a:solidFill>
                  <a:srgbClr val="161616"/>
                </a:solidFill>
                <a:latin typeface="Segoe UI" panose="020B0502040204020203" pitchFamily="34" charset="0"/>
              </a:rPr>
              <a:t>Set Python Settings for PowerCLI (Do this as Admin)</a:t>
            </a:r>
          </a:p>
          <a:p>
            <a:pPr>
              <a:buNone/>
            </a:pPr>
            <a:r>
              <a:rPr lang="en-US" dirty="0">
                <a:solidFill>
                  <a:srgbClr val="161616"/>
                </a:solidFill>
                <a:latin typeface="Segoe UI" panose="020B0502040204020203" pitchFamily="34" charset="0"/>
              </a:rPr>
              <a:t>Set-</a:t>
            </a:r>
            <a:r>
              <a:rPr lang="en-US" dirty="0" err="1">
                <a:solidFill>
                  <a:srgbClr val="161616"/>
                </a:solidFill>
                <a:latin typeface="Segoe UI" panose="020B0502040204020203" pitchFamily="34" charset="0"/>
              </a:rPr>
              <a:t>PowerCLIConfiguration</a:t>
            </a:r>
            <a:r>
              <a:rPr lang="en-US" dirty="0">
                <a:solidFill>
                  <a:srgbClr val="161616"/>
                </a:solidFill>
                <a:latin typeface="Segoe UI" panose="020B0502040204020203" pitchFamily="34" charset="0"/>
              </a:rPr>
              <a:t> -</a:t>
            </a:r>
            <a:r>
              <a:rPr lang="en-US" dirty="0" err="1">
                <a:solidFill>
                  <a:srgbClr val="161616"/>
                </a:solidFill>
                <a:latin typeface="Segoe UI" panose="020B0502040204020203" pitchFamily="34" charset="0"/>
              </a:rPr>
              <a:t>PythonPath</a:t>
            </a:r>
            <a:r>
              <a:rPr lang="en-US" dirty="0">
                <a:solidFill>
                  <a:srgbClr val="161616"/>
                </a:solidFill>
                <a:latin typeface="Segoe UI" panose="020B0502040204020203" pitchFamily="34" charset="0"/>
              </a:rPr>
              <a:t> "C:\Program Files\Python\python.exe" -Scope </a:t>
            </a:r>
            <a:r>
              <a:rPr lang="en-US" dirty="0" err="1">
                <a:solidFill>
                  <a:srgbClr val="161616"/>
                </a:solidFill>
                <a:latin typeface="Segoe UI" panose="020B0502040204020203" pitchFamily="34" charset="0"/>
              </a:rPr>
              <a:t>AllUsers</a:t>
            </a:r>
            <a:endParaRPr lang="en-US"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Setting the Python Settings for PowerCLI</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248444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dirty="0">
                <a:solidFill>
                  <a:srgbClr val="161616"/>
                </a:solidFill>
                <a:latin typeface="Segoe UI" panose="020B0502040204020203" pitchFamily="34" charset="0"/>
              </a:rPr>
              <a:t>Open PowerShell (Do this as Admin)</a:t>
            </a:r>
          </a:p>
          <a:p>
            <a:pPr>
              <a:buNone/>
            </a:pPr>
            <a:r>
              <a:rPr lang="en-US" sz="2800" dirty="0">
                <a:solidFill>
                  <a:srgbClr val="161616"/>
                </a:solidFill>
                <a:latin typeface="Segoe UI" panose="020B0502040204020203" pitchFamily="34" charset="0"/>
              </a:rPr>
              <a:t>Uninstall-Module </a:t>
            </a:r>
            <a:r>
              <a:rPr lang="en-US" sz="2800" dirty="0" err="1">
                <a:solidFill>
                  <a:srgbClr val="161616"/>
                </a:solidFill>
                <a:latin typeface="Segoe UI" panose="020B0502040204020203" pitchFamily="34" charset="0"/>
              </a:rPr>
              <a:t>VMware.Powercli</a:t>
            </a: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Uninstalling a PowerShell Module</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10263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Importing Modules</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00455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Open PowerShell </a:t>
            </a:r>
            <a:r>
              <a:rPr lang="en-US" dirty="0">
                <a:solidFill>
                  <a:srgbClr val="161616"/>
                </a:solidFill>
                <a:latin typeface="Segoe UI" panose="020B0502040204020203" pitchFamily="34" charset="0"/>
              </a:rPr>
              <a:t>(Admin rights are NOT required after PowerCLI is installed)</a:t>
            </a:r>
            <a:endParaRPr lang="en-US" b="0" i="0" dirty="0">
              <a:solidFill>
                <a:srgbClr val="161616"/>
              </a:solidFill>
              <a:effectLst/>
              <a:latin typeface="Segoe UI" panose="020B0502040204020203" pitchFamily="34" charset="0"/>
            </a:endParaRPr>
          </a:p>
          <a:p>
            <a:pPr>
              <a:buNone/>
            </a:pPr>
            <a:r>
              <a:rPr lang="en-US" dirty="0">
                <a:solidFill>
                  <a:srgbClr val="161616"/>
                </a:solidFill>
                <a:latin typeface="Segoe UI" panose="020B0502040204020203" pitchFamily="34" charset="0"/>
              </a:rPr>
              <a:t>Command To Import:</a:t>
            </a:r>
            <a:endParaRPr lang="en-US" b="0" i="0" dirty="0">
              <a:solidFill>
                <a:srgbClr val="161616"/>
              </a:solidFill>
              <a:effectLst/>
              <a:latin typeface="Segoe UI" panose="020B0502040204020203" pitchFamily="34" charset="0"/>
            </a:endParaRPr>
          </a:p>
          <a:p>
            <a:pPr>
              <a:buNone/>
            </a:pPr>
            <a:r>
              <a:rPr lang="en-US" b="0" i="0" dirty="0">
                <a:solidFill>
                  <a:srgbClr val="161616"/>
                </a:solidFill>
                <a:effectLst/>
                <a:latin typeface="Segoe UI" panose="020B0502040204020203" pitchFamily="34" charset="0"/>
              </a:rPr>
              <a:t>Import-Module </a:t>
            </a:r>
            <a:r>
              <a:rPr lang="en-US" b="0" i="0" dirty="0" err="1">
                <a:solidFill>
                  <a:srgbClr val="161616"/>
                </a:solidFill>
                <a:effectLst/>
                <a:latin typeface="Segoe UI" panose="020B0502040204020203" pitchFamily="34" charset="0"/>
              </a:rPr>
              <a:t>VMware.PowerCLI</a:t>
            </a:r>
            <a:endParaRPr lang="en-US" b="0" i="0" dirty="0">
              <a:solidFill>
                <a:srgbClr val="161616"/>
              </a:solidFill>
              <a:effectLst/>
              <a:latin typeface="Segoe UI" panose="020B0502040204020203" pitchFamily="34" charset="0"/>
            </a:endParaRPr>
          </a:p>
          <a:p>
            <a:pPr>
              <a:buNone/>
            </a:pPr>
            <a:r>
              <a:rPr lang="en-US" dirty="0">
                <a:solidFill>
                  <a:srgbClr val="161616"/>
                </a:solidFill>
                <a:latin typeface="Segoe UI" panose="020B0502040204020203" pitchFamily="34" charset="0"/>
              </a:rPr>
              <a:t>Note: This command takes a while to run, as it loads all the PowerCLI Sub Modules into memory.</a:t>
            </a: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Importing a PowerShell Module</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7ED48C9C-CEA8-C314-AF1E-C8116D010AB3}"/>
              </a:ext>
            </a:extLst>
          </p:cNvPr>
          <p:cNvPicPr>
            <a:picLocks noChangeAspect="1"/>
          </p:cNvPicPr>
          <p:nvPr/>
        </p:nvPicPr>
        <p:blipFill>
          <a:blip r:embed="rId3"/>
          <a:stretch>
            <a:fillRect/>
          </a:stretch>
        </p:blipFill>
        <p:spPr>
          <a:xfrm>
            <a:off x="1833268" y="3335693"/>
            <a:ext cx="9151223" cy="3232987"/>
          </a:xfrm>
          <a:prstGeom prst="rect">
            <a:avLst/>
          </a:prstGeom>
        </p:spPr>
      </p:pic>
    </p:spTree>
    <p:extLst>
      <p:ext uri="{BB962C8B-B14F-4D97-AF65-F5344CB8AC3E}">
        <p14:creationId xmlns:p14="http://schemas.microsoft.com/office/powerpoint/2010/main" val="231356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The `Import-Module` cmdlet adds one or more modules to the current session. Starting in PowerShell 3.0, installed modules are automatically imported to the session when you use any commands or providers in the module. However, you can still use the `Import-Module` command to import a module.</a:t>
            </a:r>
          </a:p>
          <a:p>
            <a:pPr>
              <a:buNone/>
            </a:pPr>
            <a:endParaRPr lang="en-US" dirty="0">
              <a:solidFill>
                <a:srgbClr val="161616"/>
              </a:solidFill>
              <a:latin typeface="Segoe UI" panose="020B0502040204020203" pitchFamily="34" charset="0"/>
            </a:endParaRPr>
          </a:p>
          <a:p>
            <a:pPr>
              <a:buNone/>
            </a:pPr>
            <a:r>
              <a:rPr lang="en-US" u="sng" dirty="0">
                <a:solidFill>
                  <a:srgbClr val="161616"/>
                </a:solidFill>
                <a:latin typeface="Segoe UI" panose="020B0502040204020203" pitchFamily="34" charset="0"/>
              </a:rPr>
              <a:t>When Doing Automation (PS1 files), you must specify import-module in your code.</a:t>
            </a: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Auto Importing a PowerShell Module</a:t>
            </a:r>
          </a:p>
        </p:txBody>
      </p:sp>
      <p:sp>
        <p:nvSpPr>
          <p:cNvPr id="2" name="Subtitle 1"/>
          <p:cNvSpPr>
            <a:spLocks noGrp="1"/>
          </p:cNvSpPr>
          <p:nvPr>
            <p:ph type="subTitle" idx="10"/>
          </p:nvPr>
        </p:nvSpPr>
        <p:spPr/>
        <p:txBody>
          <a:bodyPr/>
          <a:lstStyle/>
          <a:p>
            <a:r>
              <a:rPr lang="en-US" dirty="0"/>
              <a:t> Interactive only usage</a:t>
            </a:r>
          </a:p>
        </p:txBody>
      </p:sp>
    </p:spTree>
    <p:extLst>
      <p:ext uri="{BB962C8B-B14F-4D97-AF65-F5344CB8AC3E}">
        <p14:creationId xmlns:p14="http://schemas.microsoft.com/office/powerpoint/2010/main" val="36880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811830"/>
            <a:ext cx="10972800" cy="5360371"/>
          </a:xfrm>
        </p:spPr>
        <p:txBody>
          <a:bodyPr/>
          <a:lstStyle/>
          <a:p>
            <a:pPr>
              <a:buNone/>
            </a:pPr>
            <a:r>
              <a:rPr lang="en-US" b="0" i="0" dirty="0">
                <a:solidFill>
                  <a:srgbClr val="161616"/>
                </a:solidFill>
                <a:effectLst/>
                <a:latin typeface="SFMono-Regular"/>
              </a:rPr>
              <a:t>To Speed up Automation, only Import the specific VMware PowerCLI Module you need.</a:t>
            </a: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Importing Modules that you Need</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A172CABC-D318-E226-A5DC-F204936A7621}"/>
              </a:ext>
            </a:extLst>
          </p:cNvPr>
          <p:cNvPicPr>
            <a:picLocks noChangeAspect="1"/>
          </p:cNvPicPr>
          <p:nvPr/>
        </p:nvPicPr>
        <p:blipFill>
          <a:blip r:embed="rId3"/>
          <a:stretch>
            <a:fillRect/>
          </a:stretch>
        </p:blipFill>
        <p:spPr>
          <a:xfrm>
            <a:off x="713467" y="1100512"/>
            <a:ext cx="15568451" cy="9441632"/>
          </a:xfrm>
          <a:prstGeom prst="rect">
            <a:avLst/>
          </a:prstGeom>
        </p:spPr>
      </p:pic>
    </p:spTree>
    <p:extLst>
      <p:ext uri="{BB962C8B-B14F-4D97-AF65-F5344CB8AC3E}">
        <p14:creationId xmlns:p14="http://schemas.microsoft.com/office/powerpoint/2010/main" val="289489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708660"/>
            <a:ext cx="10972800" cy="5463541"/>
          </a:xfrm>
        </p:spPr>
        <p:txBody>
          <a:bodyPr/>
          <a:lstStyle/>
          <a:p>
            <a:pPr>
              <a:buNone/>
            </a:pPr>
            <a:r>
              <a:rPr lang="en-US" b="0" i="0" dirty="0">
                <a:solidFill>
                  <a:srgbClr val="161616"/>
                </a:solidFill>
                <a:effectLst/>
                <a:latin typeface="SFMono-Regular"/>
              </a:rPr>
              <a:t>https://developer.vmware.com/docs/powercli/latest/products/</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How many PowerCLI Cmdlets are there?</a:t>
            </a:r>
          </a:p>
        </p:txBody>
      </p:sp>
      <p:sp>
        <p:nvSpPr>
          <p:cNvPr id="2" name="Subtitle 1"/>
          <p:cNvSpPr>
            <a:spLocks noGrp="1"/>
          </p:cNvSpPr>
          <p:nvPr>
            <p:ph type="subTitle" idx="10"/>
          </p:nvPr>
        </p:nvSpPr>
        <p:spPr/>
        <p:txBody>
          <a:bodyPr/>
          <a:lstStyle/>
          <a:p>
            <a:r>
              <a:rPr lang="en-US" dirty="0"/>
              <a:t> </a:t>
            </a:r>
          </a:p>
        </p:txBody>
      </p:sp>
      <p:pic>
        <p:nvPicPr>
          <p:cNvPr id="9" name="Picture 8">
            <a:extLst>
              <a:ext uri="{FF2B5EF4-FFF2-40B4-BE49-F238E27FC236}">
                <a16:creationId xmlns:a16="http://schemas.microsoft.com/office/drawing/2014/main" id="{6BD8C20E-BD36-B03C-3346-771FCF21F063}"/>
              </a:ext>
            </a:extLst>
          </p:cNvPr>
          <p:cNvPicPr>
            <a:picLocks noChangeAspect="1"/>
          </p:cNvPicPr>
          <p:nvPr/>
        </p:nvPicPr>
        <p:blipFill>
          <a:blip r:embed="rId3"/>
          <a:stretch>
            <a:fillRect/>
          </a:stretch>
        </p:blipFill>
        <p:spPr>
          <a:xfrm>
            <a:off x="207329" y="1056465"/>
            <a:ext cx="11745964" cy="5801535"/>
          </a:xfrm>
          <a:prstGeom prst="rect">
            <a:avLst/>
          </a:prstGeom>
        </p:spPr>
      </p:pic>
    </p:spTree>
    <p:extLst>
      <p:ext uri="{BB962C8B-B14F-4D97-AF65-F5344CB8AC3E}">
        <p14:creationId xmlns:p14="http://schemas.microsoft.com/office/powerpoint/2010/main" val="16627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sz="3600" dirty="0"/>
              <a:t>Demo connecting to a VCSA</a:t>
            </a:r>
            <a:endParaRPr lang="en-US" dirty="0"/>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297919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601316C-8833-423F-9437-F1DEA5215711}"/>
              </a:ext>
            </a:extLst>
          </p:cNvPr>
          <p:cNvSpPr>
            <a:spLocks noGrp="1"/>
          </p:cNvSpPr>
          <p:nvPr>
            <p:ph type="body" sz="quarter" idx="23"/>
          </p:nvPr>
        </p:nvSpPr>
        <p:spPr>
          <a:xfrm>
            <a:off x="2922005" y="1267608"/>
            <a:ext cx="7315200" cy="4322783"/>
          </a:xfrm>
        </p:spPr>
        <p:txBody>
          <a:bodyPr/>
          <a:lstStyle/>
          <a:p>
            <a:r>
              <a:rPr lang="en-US" sz="2800" dirty="0"/>
              <a:t>VMware PowerCLI Hero’s</a:t>
            </a:r>
          </a:p>
          <a:p>
            <a:r>
              <a:rPr lang="en-US" sz="2800" dirty="0"/>
              <a:t>PowerShell Basics</a:t>
            </a:r>
          </a:p>
          <a:p>
            <a:r>
              <a:rPr lang="en-US" sz="2800" dirty="0"/>
              <a:t>Variables</a:t>
            </a:r>
          </a:p>
          <a:p>
            <a:r>
              <a:rPr lang="en-US" sz="2800" dirty="0"/>
              <a:t>Install PowerCLI</a:t>
            </a:r>
          </a:p>
          <a:p>
            <a:r>
              <a:rPr lang="en-US" sz="2800" dirty="0"/>
              <a:t>Importing Modules</a:t>
            </a:r>
          </a:p>
          <a:p>
            <a:r>
              <a:rPr lang="en-US" sz="2800" dirty="0"/>
              <a:t>Demo connecting to a VCSA</a:t>
            </a:r>
          </a:p>
          <a:p>
            <a:pPr>
              <a:buNone/>
            </a:pPr>
            <a:r>
              <a:rPr lang="en-US" sz="2800" dirty="0"/>
              <a:t>Examples</a:t>
            </a:r>
          </a:p>
          <a:p>
            <a:pPr>
              <a:buNone/>
            </a:pPr>
            <a:r>
              <a:rPr lang="en-US" sz="2800" dirty="0"/>
              <a:t>Importance of GitHub/Visual Studio</a:t>
            </a:r>
          </a:p>
          <a:p>
            <a:pPr lvl="1"/>
            <a:r>
              <a:rPr lang="en-US" sz="2800" dirty="0"/>
              <a:t> </a:t>
            </a:r>
          </a:p>
        </p:txBody>
      </p:sp>
    </p:spTree>
    <p:extLst>
      <p:ext uri="{BB962C8B-B14F-4D97-AF65-F5344CB8AC3E}">
        <p14:creationId xmlns:p14="http://schemas.microsoft.com/office/powerpoint/2010/main" val="426785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Import-Module </a:t>
            </a:r>
            <a:r>
              <a:rPr lang="en-US" dirty="0" err="1"/>
              <a:t>VMware.PowerCLI</a:t>
            </a:r>
            <a:endParaRPr lang="en-US" dirty="0"/>
          </a:p>
          <a:p>
            <a:r>
              <a:rPr lang="en-US" dirty="0"/>
              <a:t>$</a:t>
            </a:r>
            <a:r>
              <a:rPr lang="en-US" dirty="0" err="1"/>
              <a:t>vcsa</a:t>
            </a:r>
            <a:r>
              <a:rPr lang="en-US" dirty="0"/>
              <a:t> = "hamvc01.hamker.local"</a:t>
            </a:r>
          </a:p>
          <a:p>
            <a:r>
              <a:rPr lang="en-US" dirty="0"/>
              <a:t>$creds = Get-Credential</a:t>
            </a:r>
          </a:p>
          <a:p>
            <a:r>
              <a:rPr lang="en-US" dirty="0"/>
              <a:t>Connect-</a:t>
            </a:r>
            <a:r>
              <a:rPr lang="en-US" dirty="0" err="1"/>
              <a:t>VIServer</a:t>
            </a:r>
            <a:r>
              <a:rPr lang="en-US" dirty="0"/>
              <a:t> $</a:t>
            </a:r>
            <a:r>
              <a:rPr lang="en-US" dirty="0" err="1"/>
              <a:t>vcsa</a:t>
            </a:r>
            <a:r>
              <a:rPr lang="en-US" dirty="0"/>
              <a:t> -credential $creds</a:t>
            </a: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429004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
        <p:nvSpPr>
          <p:cNvPr id="3" name="Title 2">
            <a:extLst>
              <a:ext uri="{FF2B5EF4-FFF2-40B4-BE49-F238E27FC236}">
                <a16:creationId xmlns:a16="http://schemas.microsoft.com/office/drawing/2014/main" id="{D13A8633-3435-4C53-DFB3-E5BB44FE5330}"/>
              </a:ext>
            </a:extLst>
          </p:cNvPr>
          <p:cNvSpPr>
            <a:spLocks noGrp="1"/>
          </p:cNvSpPr>
          <p:nvPr>
            <p:ph type="title"/>
          </p:nvPr>
        </p:nvSpPr>
        <p:spPr/>
        <p:txBody>
          <a:bodyPr/>
          <a:lstStyle/>
          <a:p>
            <a:br>
              <a:rPr lang="en-US" dirty="0"/>
            </a:br>
            <a:endParaRPr lang="en-US" dirty="0"/>
          </a:p>
        </p:txBody>
      </p:sp>
      <p:pic>
        <p:nvPicPr>
          <p:cNvPr id="5" name="2023-02-21 17-11-32">
            <a:hlinkClick r:id="" action="ppaction://media"/>
            <a:extLst>
              <a:ext uri="{FF2B5EF4-FFF2-40B4-BE49-F238E27FC236}">
                <a16:creationId xmlns:a16="http://schemas.microsoft.com/office/drawing/2014/main" id="{4489E535-7E9E-E8C4-D44A-1E49B4AE79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183" y="11663"/>
            <a:ext cx="10954139" cy="6846337"/>
          </a:xfrm>
          <a:prstGeom prst="rect">
            <a:avLst/>
          </a:prstGeom>
        </p:spPr>
      </p:pic>
    </p:spTree>
    <p:extLst>
      <p:ext uri="{BB962C8B-B14F-4D97-AF65-F5344CB8AC3E}">
        <p14:creationId xmlns:p14="http://schemas.microsoft.com/office/powerpoint/2010/main" val="34225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Examples/Demo</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31660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Get-VMHost</a:t>
            </a:r>
          </a:p>
          <a:p>
            <a:r>
              <a:rPr lang="en-US" dirty="0"/>
              <a:t>Get-VMHost | Sort Name</a:t>
            </a:r>
          </a:p>
          <a:p>
            <a:r>
              <a:rPr lang="en-US" dirty="0"/>
              <a:t>(Get-VMHost).count</a:t>
            </a:r>
          </a:p>
          <a:p>
            <a:r>
              <a:rPr lang="en-US" dirty="0"/>
              <a:t>Get-VMHost -Name hamesxi01*</a:t>
            </a:r>
          </a:p>
          <a:p>
            <a:r>
              <a:rPr lang="en-US" dirty="0"/>
              <a:t>$</a:t>
            </a:r>
            <a:r>
              <a:rPr lang="en-US" dirty="0" err="1"/>
              <a:t>vmhost</a:t>
            </a:r>
            <a:r>
              <a:rPr lang="en-US" dirty="0"/>
              <a:t> = Get-VMHost -Name hamesxi01*</a:t>
            </a:r>
          </a:p>
          <a:p>
            <a:r>
              <a:rPr lang="en-US" dirty="0"/>
              <a:t>$</a:t>
            </a:r>
            <a:r>
              <a:rPr lang="en-US" dirty="0" err="1"/>
              <a:t>vmhost</a:t>
            </a:r>
            <a:r>
              <a:rPr lang="en-US" dirty="0"/>
              <a:t> | select *</a:t>
            </a:r>
          </a:p>
          <a:p>
            <a:r>
              <a:rPr lang="en-US" dirty="0"/>
              <a:t>$</a:t>
            </a:r>
            <a:r>
              <a:rPr lang="en-US" dirty="0" err="1"/>
              <a:t>vmhostinfo</a:t>
            </a:r>
            <a:r>
              <a:rPr lang="en-US" dirty="0"/>
              <a:t> = $</a:t>
            </a:r>
            <a:r>
              <a:rPr lang="en-US" dirty="0" err="1"/>
              <a:t>vmhost</a:t>
            </a:r>
            <a:r>
              <a:rPr lang="en-US" dirty="0"/>
              <a:t> | select Name, Model, Version, Build</a:t>
            </a:r>
          </a:p>
          <a:p>
            <a:r>
              <a:rPr lang="en-US" dirty="0"/>
              <a:t>$</a:t>
            </a:r>
            <a:r>
              <a:rPr lang="en-US" dirty="0" err="1"/>
              <a:t>vmhostinfo</a:t>
            </a: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 Get List of Hosts</a:t>
            </a:r>
          </a:p>
        </p:txBody>
      </p:sp>
    </p:spTree>
    <p:extLst>
      <p:ext uri="{BB962C8B-B14F-4D97-AF65-F5344CB8AC3E}">
        <p14:creationId xmlns:p14="http://schemas.microsoft.com/office/powerpoint/2010/main" val="26428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
        <p:nvSpPr>
          <p:cNvPr id="3" name="Title 2">
            <a:extLst>
              <a:ext uri="{FF2B5EF4-FFF2-40B4-BE49-F238E27FC236}">
                <a16:creationId xmlns:a16="http://schemas.microsoft.com/office/drawing/2014/main" id="{D13A8633-3435-4C53-DFB3-E5BB44FE5330}"/>
              </a:ext>
            </a:extLst>
          </p:cNvPr>
          <p:cNvSpPr>
            <a:spLocks noGrp="1"/>
          </p:cNvSpPr>
          <p:nvPr>
            <p:ph type="title"/>
          </p:nvPr>
        </p:nvSpPr>
        <p:spPr/>
        <p:txBody>
          <a:bodyPr/>
          <a:lstStyle/>
          <a:p>
            <a:br>
              <a:rPr lang="en-US" dirty="0"/>
            </a:br>
            <a:endParaRPr lang="en-US" dirty="0"/>
          </a:p>
        </p:txBody>
      </p:sp>
      <p:pic>
        <p:nvPicPr>
          <p:cNvPr id="2" name="2023-02-21 21-06-48">
            <a:hlinkClick r:id="" action="ppaction://media"/>
            <a:extLst>
              <a:ext uri="{FF2B5EF4-FFF2-40B4-BE49-F238E27FC236}">
                <a16:creationId xmlns:a16="http://schemas.microsoft.com/office/drawing/2014/main" id="{593973EA-8D79-57E7-DE8B-1FD8835251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0697" y="0"/>
            <a:ext cx="11005162" cy="6878227"/>
          </a:xfrm>
          <a:prstGeom prst="rect">
            <a:avLst/>
          </a:prstGeom>
        </p:spPr>
      </p:pic>
    </p:spTree>
    <p:extLst>
      <p:ext uri="{BB962C8B-B14F-4D97-AF65-F5344CB8AC3E}">
        <p14:creationId xmlns:p14="http://schemas.microsoft.com/office/powerpoint/2010/main" val="40568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a:t>
            </a:r>
            <a:r>
              <a:rPr lang="en-US" dirty="0" err="1"/>
              <a:t>vmhost.ExtensionData</a:t>
            </a: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err="1"/>
              <a:t>ExtensionData</a:t>
            </a:r>
            <a:endParaRPr lang="en-US" dirty="0"/>
          </a:p>
        </p:txBody>
      </p:sp>
      <p:pic>
        <p:nvPicPr>
          <p:cNvPr id="4" name="Picture 3">
            <a:extLst>
              <a:ext uri="{FF2B5EF4-FFF2-40B4-BE49-F238E27FC236}">
                <a16:creationId xmlns:a16="http://schemas.microsoft.com/office/drawing/2014/main" id="{EC20B50D-528A-A19C-07D9-43B4B8A5BE79}"/>
              </a:ext>
            </a:extLst>
          </p:cNvPr>
          <p:cNvPicPr>
            <a:picLocks noChangeAspect="1"/>
          </p:cNvPicPr>
          <p:nvPr/>
        </p:nvPicPr>
        <p:blipFill>
          <a:blip r:embed="rId3"/>
          <a:stretch>
            <a:fillRect/>
          </a:stretch>
        </p:blipFill>
        <p:spPr>
          <a:xfrm>
            <a:off x="3160470" y="0"/>
            <a:ext cx="11195610" cy="9975657"/>
          </a:xfrm>
          <a:prstGeom prst="rect">
            <a:avLst/>
          </a:prstGeom>
        </p:spPr>
      </p:pic>
    </p:spTree>
    <p:extLst>
      <p:ext uri="{BB962C8B-B14F-4D97-AF65-F5344CB8AC3E}">
        <p14:creationId xmlns:p14="http://schemas.microsoft.com/office/powerpoint/2010/main" val="128125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Get-VMHost | Sort Name</a:t>
            </a:r>
          </a:p>
          <a:p>
            <a:r>
              <a:rPr lang="en-US" dirty="0"/>
              <a:t>Get-VMHost | Sort </a:t>
            </a:r>
            <a:r>
              <a:rPr lang="en-US" dirty="0" err="1"/>
              <a:t>CpuUsageMhz</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Sorting Examples</a:t>
            </a:r>
          </a:p>
        </p:txBody>
      </p:sp>
      <p:pic>
        <p:nvPicPr>
          <p:cNvPr id="4" name="Picture 3">
            <a:extLst>
              <a:ext uri="{FF2B5EF4-FFF2-40B4-BE49-F238E27FC236}">
                <a16:creationId xmlns:a16="http://schemas.microsoft.com/office/drawing/2014/main" id="{FA350D7C-B0CD-E5BA-B280-1990E1DB8391}"/>
              </a:ext>
            </a:extLst>
          </p:cNvPr>
          <p:cNvPicPr>
            <a:picLocks noChangeAspect="1"/>
          </p:cNvPicPr>
          <p:nvPr/>
        </p:nvPicPr>
        <p:blipFill>
          <a:blip r:embed="rId3"/>
          <a:stretch>
            <a:fillRect/>
          </a:stretch>
        </p:blipFill>
        <p:spPr>
          <a:xfrm>
            <a:off x="0" y="2381589"/>
            <a:ext cx="12646208" cy="4319809"/>
          </a:xfrm>
          <a:prstGeom prst="rect">
            <a:avLst/>
          </a:prstGeom>
        </p:spPr>
      </p:pic>
    </p:spTree>
    <p:extLst>
      <p:ext uri="{BB962C8B-B14F-4D97-AF65-F5344CB8AC3E}">
        <p14:creationId xmlns:p14="http://schemas.microsoft.com/office/powerpoint/2010/main" val="281645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Get-VM | Sort Name</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List All VMs</a:t>
            </a:r>
          </a:p>
        </p:txBody>
      </p:sp>
      <p:pic>
        <p:nvPicPr>
          <p:cNvPr id="4" name="Picture 3">
            <a:extLst>
              <a:ext uri="{FF2B5EF4-FFF2-40B4-BE49-F238E27FC236}">
                <a16:creationId xmlns:a16="http://schemas.microsoft.com/office/drawing/2014/main" id="{3F9CB125-D320-F12A-B715-7B56B3709FEF}"/>
              </a:ext>
            </a:extLst>
          </p:cNvPr>
          <p:cNvPicPr>
            <a:picLocks noChangeAspect="1"/>
          </p:cNvPicPr>
          <p:nvPr/>
        </p:nvPicPr>
        <p:blipFill>
          <a:blip r:embed="rId3"/>
          <a:stretch>
            <a:fillRect/>
          </a:stretch>
        </p:blipFill>
        <p:spPr>
          <a:xfrm>
            <a:off x="2913367" y="0"/>
            <a:ext cx="14935050" cy="9726930"/>
          </a:xfrm>
          <a:prstGeom prst="rect">
            <a:avLst/>
          </a:prstGeom>
        </p:spPr>
      </p:pic>
    </p:spTree>
    <p:extLst>
      <p:ext uri="{BB962C8B-B14F-4D97-AF65-F5344CB8AC3E}">
        <p14:creationId xmlns:p14="http://schemas.microsoft.com/office/powerpoint/2010/main" val="412506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579809" y="1077652"/>
            <a:ext cx="10972800" cy="5112628"/>
          </a:xfrm>
        </p:spPr>
        <p:txBody>
          <a:bodyPr/>
          <a:lstStyle/>
          <a:p>
            <a:r>
              <a:rPr lang="en-US" dirty="0"/>
              <a:t>Get-VM | where {$_.</a:t>
            </a:r>
            <a:r>
              <a:rPr lang="en-US" dirty="0" err="1"/>
              <a:t>PowerState</a:t>
            </a:r>
            <a:r>
              <a:rPr lang="en-US" dirty="0"/>
              <a:t> -eq "</a:t>
            </a:r>
            <a:r>
              <a:rPr lang="en-US" dirty="0" err="1"/>
              <a:t>PoweredOn</a:t>
            </a:r>
            <a:r>
              <a:rPr lang="en-US" dirty="0"/>
              <a:t>"} | Sort Name</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List All VMs that are Powered On</a:t>
            </a:r>
          </a:p>
        </p:txBody>
      </p:sp>
      <p:pic>
        <p:nvPicPr>
          <p:cNvPr id="8" name="Picture 7">
            <a:extLst>
              <a:ext uri="{FF2B5EF4-FFF2-40B4-BE49-F238E27FC236}">
                <a16:creationId xmlns:a16="http://schemas.microsoft.com/office/drawing/2014/main" id="{78C1B973-0ACC-D758-BBC9-DCC596A7E20D}"/>
              </a:ext>
            </a:extLst>
          </p:cNvPr>
          <p:cNvPicPr>
            <a:picLocks noChangeAspect="1"/>
          </p:cNvPicPr>
          <p:nvPr/>
        </p:nvPicPr>
        <p:blipFill>
          <a:blip r:embed="rId3"/>
          <a:stretch>
            <a:fillRect/>
          </a:stretch>
        </p:blipFill>
        <p:spPr>
          <a:xfrm>
            <a:off x="579809" y="1343474"/>
            <a:ext cx="9005487" cy="5519058"/>
          </a:xfrm>
          <a:prstGeom prst="rect">
            <a:avLst/>
          </a:prstGeom>
        </p:spPr>
      </p:pic>
    </p:spTree>
    <p:extLst>
      <p:ext uri="{BB962C8B-B14F-4D97-AF65-F5344CB8AC3E}">
        <p14:creationId xmlns:p14="http://schemas.microsoft.com/office/powerpoint/2010/main" val="150352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4" y="793752"/>
            <a:ext cx="11396425" cy="5378450"/>
          </a:xfrm>
        </p:spPr>
        <p:txBody>
          <a:bodyPr/>
          <a:lstStyle/>
          <a:p>
            <a:r>
              <a:rPr lang="en-US" dirty="0"/>
              <a:t>Get-VM | Sort Name | Get-</a:t>
            </a:r>
            <a:r>
              <a:rPr lang="en-US" dirty="0" err="1"/>
              <a:t>CDDrive</a:t>
            </a:r>
            <a:r>
              <a:rPr lang="en-US" dirty="0"/>
              <a:t> | where {$_.</a:t>
            </a:r>
            <a:r>
              <a:rPr lang="en-US" dirty="0" err="1"/>
              <a:t>IsoPath</a:t>
            </a:r>
            <a:r>
              <a:rPr lang="en-US" dirty="0"/>
              <a:t> -ne $null}</a:t>
            </a:r>
          </a:p>
          <a:p>
            <a:r>
              <a:rPr lang="en-US" dirty="0"/>
              <a:t>Get-VM | Sort Name | Get-</a:t>
            </a:r>
            <a:r>
              <a:rPr lang="en-US" dirty="0" err="1"/>
              <a:t>CDDrive</a:t>
            </a:r>
            <a:r>
              <a:rPr lang="en-US" dirty="0"/>
              <a:t> | where {$_.</a:t>
            </a:r>
            <a:r>
              <a:rPr lang="en-US" dirty="0" err="1"/>
              <a:t>IsoPath</a:t>
            </a:r>
            <a:r>
              <a:rPr lang="en-US" dirty="0"/>
              <a:t> -ne $null} | Set-</a:t>
            </a:r>
            <a:r>
              <a:rPr lang="en-US" dirty="0" err="1"/>
              <a:t>CDDrive</a:t>
            </a:r>
            <a:r>
              <a:rPr lang="en-US" dirty="0"/>
              <a:t> -</a:t>
            </a:r>
            <a:r>
              <a:rPr lang="en-US" dirty="0" err="1"/>
              <a:t>NoMedia</a:t>
            </a:r>
            <a:r>
              <a:rPr lang="en-US" dirty="0"/>
              <a:t> -Confirm:$False</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 - Unmount ISOs from all VMs – Useful before ESXi Upgrades</a:t>
            </a:r>
          </a:p>
        </p:txBody>
      </p:sp>
      <p:sp>
        <p:nvSpPr>
          <p:cNvPr id="2" name="Subtitle 1"/>
          <p:cNvSpPr>
            <a:spLocks noGrp="1"/>
          </p:cNvSpPr>
          <p:nvPr>
            <p:ph type="subTitle" idx="10"/>
          </p:nvPr>
        </p:nvSpPr>
        <p:spPr/>
        <p:txBody>
          <a:bodyPr/>
          <a:lstStyle/>
          <a:p>
            <a:endParaRPr lang="en-US" dirty="0"/>
          </a:p>
        </p:txBody>
      </p:sp>
      <p:pic>
        <p:nvPicPr>
          <p:cNvPr id="4" name="Picture 3">
            <a:extLst>
              <a:ext uri="{FF2B5EF4-FFF2-40B4-BE49-F238E27FC236}">
                <a16:creationId xmlns:a16="http://schemas.microsoft.com/office/drawing/2014/main" id="{35172480-6773-63C1-6544-C115D5330384}"/>
              </a:ext>
            </a:extLst>
          </p:cNvPr>
          <p:cNvPicPr>
            <a:picLocks noChangeAspect="1"/>
          </p:cNvPicPr>
          <p:nvPr/>
        </p:nvPicPr>
        <p:blipFill>
          <a:blip r:embed="rId3"/>
          <a:stretch>
            <a:fillRect/>
          </a:stretch>
        </p:blipFill>
        <p:spPr>
          <a:xfrm>
            <a:off x="579809" y="1600849"/>
            <a:ext cx="10074169" cy="5257151"/>
          </a:xfrm>
          <a:prstGeom prst="rect">
            <a:avLst/>
          </a:prstGeom>
        </p:spPr>
      </p:pic>
    </p:spTree>
    <p:extLst>
      <p:ext uri="{BB962C8B-B14F-4D97-AF65-F5344CB8AC3E}">
        <p14:creationId xmlns:p14="http://schemas.microsoft.com/office/powerpoint/2010/main" val="20745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VMware PowerCLI Hero’s</a:t>
            </a:r>
          </a:p>
        </p:txBody>
      </p:sp>
      <p:sp>
        <p:nvSpPr>
          <p:cNvPr id="2" name="Subtitle 1"/>
          <p:cNvSpPr>
            <a:spLocks noGrp="1"/>
          </p:cNvSpPr>
          <p:nvPr>
            <p:ph type="subTitle" idx="10"/>
          </p:nvPr>
        </p:nvSpPr>
        <p:spPr>
          <a:xfrm>
            <a:off x="579809" y="839357"/>
            <a:ext cx="10987947" cy="247743"/>
          </a:xfrm>
        </p:spPr>
        <p:txBody>
          <a:bodyPr/>
          <a:lstStyle/>
          <a:p>
            <a:r>
              <a:rPr lang="en-US" dirty="0"/>
              <a:t> </a:t>
            </a:r>
          </a:p>
        </p:txBody>
      </p:sp>
      <p:pic>
        <p:nvPicPr>
          <p:cNvPr id="1026" name="Picture 2" descr="Image">
            <a:extLst>
              <a:ext uri="{FF2B5EF4-FFF2-40B4-BE49-F238E27FC236}">
                <a16:creationId xmlns:a16="http://schemas.microsoft.com/office/drawing/2014/main" id="{F36456B9-7977-8370-AB44-1EFE010A2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66" y="988043"/>
            <a:ext cx="1372601" cy="1372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2A274277-0B4A-C3E2-ED86-82A12BDFA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8134" y="944637"/>
            <a:ext cx="1372602" cy="137260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6">
            <a:extLst>
              <a:ext uri="{FF2B5EF4-FFF2-40B4-BE49-F238E27FC236}">
                <a16:creationId xmlns:a16="http://schemas.microsoft.com/office/drawing/2014/main" id="{6B1BC231-DF93-841D-880A-262D603CA2F2}"/>
              </a:ext>
            </a:extLst>
          </p:cNvPr>
          <p:cNvSpPr txBox="1">
            <a:spLocks/>
          </p:cNvSpPr>
          <p:nvPr/>
        </p:nvSpPr>
        <p:spPr>
          <a:xfrm>
            <a:off x="8222960" y="944637"/>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Alan </a:t>
            </a:r>
            <a:r>
              <a:rPr lang="en-US" dirty="0" err="1"/>
              <a:t>Renouf</a:t>
            </a:r>
            <a:endParaRPr lang="en-US" dirty="0"/>
          </a:p>
          <a:p>
            <a:pPr algn="l"/>
            <a:r>
              <a:rPr lang="en-US" b="0" i="0" dirty="0">
                <a:solidFill>
                  <a:srgbClr val="0F1419"/>
                </a:solidFill>
                <a:effectLst/>
              </a:rPr>
              <a:t>Advanced Projects Lead at VMware</a:t>
            </a:r>
          </a:p>
          <a:p>
            <a:pPr algn="l" rtl="0"/>
            <a:r>
              <a:rPr lang="en-US" b="0" i="0" dirty="0">
                <a:solidFill>
                  <a:schemeClr val="bg2">
                    <a:lumMod val="50000"/>
                  </a:schemeClr>
                </a:solidFill>
                <a:effectLst/>
                <a:latin typeface="TwitterChirp"/>
              </a:rPr>
              <a:t>@alanrenouf</a:t>
            </a:r>
          </a:p>
        </p:txBody>
      </p:sp>
      <p:pic>
        <p:nvPicPr>
          <p:cNvPr id="1032" name="Picture 8" descr="Image">
            <a:extLst>
              <a:ext uri="{FF2B5EF4-FFF2-40B4-BE49-F238E27FC236}">
                <a16:creationId xmlns:a16="http://schemas.microsoft.com/office/drawing/2014/main" id="{E7752B5E-72B5-47E9-D3B9-22DFA5D123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09" y="2742699"/>
            <a:ext cx="1372601" cy="137260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6">
            <a:extLst>
              <a:ext uri="{FF2B5EF4-FFF2-40B4-BE49-F238E27FC236}">
                <a16:creationId xmlns:a16="http://schemas.microsoft.com/office/drawing/2014/main" id="{0DB53BA3-8BE4-828F-426C-FF8F7E5077EF}"/>
              </a:ext>
            </a:extLst>
          </p:cNvPr>
          <p:cNvSpPr txBox="1">
            <a:spLocks/>
          </p:cNvSpPr>
          <p:nvPr/>
        </p:nvSpPr>
        <p:spPr>
          <a:xfrm>
            <a:off x="2194635" y="2742698"/>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Cormac Hogan</a:t>
            </a:r>
          </a:p>
          <a:p>
            <a:pPr algn="l"/>
            <a:r>
              <a:rPr lang="en-US" b="0" i="0" dirty="0">
                <a:effectLst/>
              </a:rPr>
              <a:t>Chief Technologist at VMware</a:t>
            </a:r>
          </a:p>
          <a:p>
            <a:pPr algn="l" rtl="0"/>
            <a:r>
              <a:rPr lang="en-US" b="0" i="0" dirty="0">
                <a:solidFill>
                  <a:schemeClr val="bg2">
                    <a:lumMod val="50000"/>
                  </a:schemeClr>
                </a:solidFill>
                <a:effectLst/>
                <a:latin typeface="TwitterChirp"/>
              </a:rPr>
              <a:t>@CormacJHogan</a:t>
            </a:r>
          </a:p>
        </p:txBody>
      </p:sp>
      <p:pic>
        <p:nvPicPr>
          <p:cNvPr id="1034" name="Picture 10">
            <a:extLst>
              <a:ext uri="{FF2B5EF4-FFF2-40B4-BE49-F238E27FC236}">
                <a16:creationId xmlns:a16="http://schemas.microsoft.com/office/drawing/2014/main" id="{7F4A0302-B264-840A-C752-5CB7877313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2999" y="2742698"/>
            <a:ext cx="1042871" cy="137260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6">
            <a:extLst>
              <a:ext uri="{FF2B5EF4-FFF2-40B4-BE49-F238E27FC236}">
                <a16:creationId xmlns:a16="http://schemas.microsoft.com/office/drawing/2014/main" id="{7CA78F31-B757-4399-AABC-E533BBCE8FC8}"/>
              </a:ext>
            </a:extLst>
          </p:cNvPr>
          <p:cNvSpPr txBox="1">
            <a:spLocks/>
          </p:cNvSpPr>
          <p:nvPr/>
        </p:nvSpPr>
        <p:spPr>
          <a:xfrm>
            <a:off x="8222960" y="2742697"/>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Luc </a:t>
            </a:r>
            <a:r>
              <a:rPr lang="en-US" dirty="0" err="1"/>
              <a:t>Dekens</a:t>
            </a:r>
            <a:endParaRPr lang="en-US" dirty="0"/>
          </a:p>
          <a:p>
            <a:pPr algn="l"/>
            <a:r>
              <a:rPr lang="en-US" b="0" i="0" dirty="0" err="1">
                <a:effectLst/>
              </a:rPr>
              <a:t>vExpert</a:t>
            </a:r>
            <a:r>
              <a:rPr lang="en-US" b="0" i="0" dirty="0">
                <a:effectLst/>
              </a:rPr>
              <a:t> 2009-2022/ Co-author VMware vSphere </a:t>
            </a:r>
            <a:r>
              <a:rPr lang="en-US" b="0" i="0" dirty="0" err="1">
                <a:effectLst/>
              </a:rPr>
              <a:t>PowerCLI</a:t>
            </a:r>
            <a:r>
              <a:rPr lang="en-US" b="0" i="0" dirty="0">
                <a:effectLst/>
              </a:rPr>
              <a:t> </a:t>
            </a:r>
            <a:r>
              <a:rPr lang="en-US" b="0" i="0" dirty="0">
                <a:solidFill>
                  <a:schemeClr val="bg2">
                    <a:lumMod val="50000"/>
                  </a:schemeClr>
                </a:solidFill>
                <a:effectLst/>
                <a:latin typeface="TwitterChirp"/>
              </a:rPr>
              <a:t>@LucD22</a:t>
            </a:r>
          </a:p>
        </p:txBody>
      </p:sp>
      <p:sp>
        <p:nvSpPr>
          <p:cNvPr id="15" name="Content Placeholder 6">
            <a:extLst>
              <a:ext uri="{FF2B5EF4-FFF2-40B4-BE49-F238E27FC236}">
                <a16:creationId xmlns:a16="http://schemas.microsoft.com/office/drawing/2014/main" id="{B2203720-A54D-5DC7-F96A-B4260D9DD027}"/>
              </a:ext>
            </a:extLst>
          </p:cNvPr>
          <p:cNvSpPr txBox="1">
            <a:spLocks/>
          </p:cNvSpPr>
          <p:nvPr/>
        </p:nvSpPr>
        <p:spPr>
          <a:xfrm>
            <a:off x="5766319" y="4596138"/>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None/>
            </a:pPr>
            <a:r>
              <a:rPr lang="en-US" dirty="0" err="1"/>
              <a:t>Vladan</a:t>
            </a:r>
            <a:r>
              <a:rPr lang="en-US" dirty="0"/>
              <a:t> </a:t>
            </a:r>
            <a:r>
              <a:rPr lang="en-US" dirty="0" err="1"/>
              <a:t>Seget</a:t>
            </a:r>
            <a:endParaRPr lang="en-US" dirty="0"/>
          </a:p>
          <a:p>
            <a:pPr>
              <a:buNone/>
            </a:pPr>
            <a:r>
              <a:rPr lang="en-US" dirty="0">
                <a:solidFill>
                  <a:srgbClr val="0F1419"/>
                </a:solidFill>
              </a:rPr>
              <a:t>Founder and Executive Editor of ESX Virtualization Blog</a:t>
            </a:r>
          </a:p>
          <a:p>
            <a:pPr>
              <a:buNone/>
            </a:pPr>
            <a:r>
              <a:rPr lang="en-US" dirty="0">
                <a:solidFill>
                  <a:schemeClr val="bg2">
                    <a:lumMod val="50000"/>
                  </a:schemeClr>
                </a:solidFill>
                <a:latin typeface="TwitterChirp"/>
              </a:rPr>
              <a:t>@vladan</a:t>
            </a:r>
            <a:endParaRPr lang="en-US" b="0" i="0" dirty="0">
              <a:solidFill>
                <a:schemeClr val="bg2">
                  <a:lumMod val="50000"/>
                </a:schemeClr>
              </a:solidFill>
              <a:effectLst/>
              <a:latin typeface="TwitterChirp"/>
            </a:endParaRPr>
          </a:p>
        </p:txBody>
      </p:sp>
      <p:sp>
        <p:nvSpPr>
          <p:cNvPr id="16" name="Content Placeholder 6">
            <a:extLst>
              <a:ext uri="{FF2B5EF4-FFF2-40B4-BE49-F238E27FC236}">
                <a16:creationId xmlns:a16="http://schemas.microsoft.com/office/drawing/2014/main" id="{B605ADFE-1331-A695-DACE-BDAB398D48F5}"/>
              </a:ext>
            </a:extLst>
          </p:cNvPr>
          <p:cNvSpPr txBox="1">
            <a:spLocks/>
          </p:cNvSpPr>
          <p:nvPr/>
        </p:nvSpPr>
        <p:spPr>
          <a:xfrm>
            <a:off x="2194635" y="1031446"/>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William Lam</a:t>
            </a:r>
          </a:p>
          <a:p>
            <a:pPr algn="l"/>
            <a:r>
              <a:rPr lang="en-US" b="0" i="0" dirty="0">
                <a:solidFill>
                  <a:srgbClr val="0F1419"/>
                </a:solidFill>
                <a:effectLst/>
              </a:rPr>
              <a:t>Senior Staff Solution Architect</a:t>
            </a:r>
          </a:p>
          <a:p>
            <a:pPr algn="l"/>
            <a:r>
              <a:rPr lang="en-US" b="0" i="0" dirty="0">
                <a:solidFill>
                  <a:schemeClr val="bg2">
                    <a:lumMod val="50000"/>
                  </a:schemeClr>
                </a:solidFill>
                <a:effectLst/>
                <a:latin typeface="TwitterChirp"/>
              </a:rPr>
              <a:t>@lamw</a:t>
            </a:r>
          </a:p>
        </p:txBody>
      </p:sp>
      <p:pic>
        <p:nvPicPr>
          <p:cNvPr id="3" name="Picture 2" descr="Image">
            <a:extLst>
              <a:ext uri="{FF2B5EF4-FFF2-40B4-BE49-F238E27FC236}">
                <a16:creationId xmlns:a16="http://schemas.microsoft.com/office/drawing/2014/main" id="{5FB831FE-2405-A4B3-3151-40EA663DE4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4037" y="4646042"/>
            <a:ext cx="1372601" cy="137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58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6D21A-50EF-5EAF-509F-B552F3160570}"/>
              </a:ext>
            </a:extLst>
          </p:cNvPr>
          <p:cNvSpPr>
            <a:spLocks noGrp="1"/>
          </p:cNvSpPr>
          <p:nvPr>
            <p:ph type="title"/>
          </p:nvPr>
        </p:nvSpPr>
        <p:spPr/>
        <p:txBody>
          <a:bodyPr/>
          <a:lstStyle/>
          <a:p>
            <a:r>
              <a:rPr lang="en-US" dirty="0"/>
              <a:t>vSphere Code Capture</a:t>
            </a:r>
          </a:p>
        </p:txBody>
      </p:sp>
      <p:sp>
        <p:nvSpPr>
          <p:cNvPr id="3" name="Subtitle 2">
            <a:extLst>
              <a:ext uri="{FF2B5EF4-FFF2-40B4-BE49-F238E27FC236}">
                <a16:creationId xmlns:a16="http://schemas.microsoft.com/office/drawing/2014/main" id="{C9985771-241A-76CF-B13E-A91A9BF66947}"/>
              </a:ext>
            </a:extLst>
          </p:cNvPr>
          <p:cNvSpPr>
            <a:spLocks noGrp="1"/>
          </p:cNvSpPr>
          <p:nvPr>
            <p:ph type="subTitle" idx="10"/>
          </p:nvPr>
        </p:nvSpPr>
        <p:spPr/>
        <p:txBody>
          <a:bodyPr/>
          <a:lstStyle/>
          <a:p>
            <a:endParaRPr lang="en-US"/>
          </a:p>
        </p:txBody>
      </p:sp>
      <p:sp>
        <p:nvSpPr>
          <p:cNvPr id="4" name="Content Placeholder 3">
            <a:extLst>
              <a:ext uri="{FF2B5EF4-FFF2-40B4-BE49-F238E27FC236}">
                <a16:creationId xmlns:a16="http://schemas.microsoft.com/office/drawing/2014/main" id="{F53A370B-A9E0-C1E9-0028-69B4BBD0AB9B}"/>
              </a:ext>
            </a:extLst>
          </p:cNvPr>
          <p:cNvSpPr>
            <a:spLocks noGrp="1"/>
          </p:cNvSpPr>
          <p:nvPr>
            <p:ph sz="quarter" idx="14"/>
          </p:nvPr>
        </p:nvSpPr>
        <p:spPr/>
        <p:txBody>
          <a:bodyPr/>
          <a:lstStyle/>
          <a:p>
            <a:pPr algn="l"/>
            <a:r>
              <a:rPr lang="en-US" b="0" i="0" dirty="0">
                <a:solidFill>
                  <a:srgbClr val="333333"/>
                </a:solidFill>
                <a:effectLst/>
                <a:latin typeface="Metropolis" panose="00000500000000000000"/>
              </a:rPr>
              <a:t>Code Capture records user actions and translates them into executable code.</a:t>
            </a:r>
          </a:p>
          <a:p>
            <a:pPr algn="l"/>
            <a:r>
              <a:rPr lang="en-US" b="0" i="0" dirty="0">
                <a:solidFill>
                  <a:srgbClr val="333333"/>
                </a:solidFill>
                <a:effectLst/>
                <a:latin typeface="Metropolis" panose="00000500000000000000"/>
              </a:rPr>
              <a:t>Code Capture gives you the ability to record actions taken in the vSphere Client and output them as usable PowerCLI code. You can then copy the code or download it as a script and use it in a PowerShell session to execute the task.</a:t>
            </a:r>
          </a:p>
          <a:p>
            <a:endParaRPr lang="en-US" dirty="0"/>
          </a:p>
        </p:txBody>
      </p:sp>
      <p:pic>
        <p:nvPicPr>
          <p:cNvPr id="6" name="Picture 5">
            <a:extLst>
              <a:ext uri="{FF2B5EF4-FFF2-40B4-BE49-F238E27FC236}">
                <a16:creationId xmlns:a16="http://schemas.microsoft.com/office/drawing/2014/main" id="{319EDBB1-ABE1-19B0-F2B8-429C15CB4340}"/>
              </a:ext>
            </a:extLst>
          </p:cNvPr>
          <p:cNvPicPr>
            <a:picLocks noChangeAspect="1"/>
          </p:cNvPicPr>
          <p:nvPr/>
        </p:nvPicPr>
        <p:blipFill>
          <a:blip r:embed="rId2"/>
          <a:stretch>
            <a:fillRect/>
          </a:stretch>
        </p:blipFill>
        <p:spPr>
          <a:xfrm>
            <a:off x="87028" y="3023940"/>
            <a:ext cx="12031754" cy="3553321"/>
          </a:xfrm>
          <a:prstGeom prst="rect">
            <a:avLst/>
          </a:prstGeom>
        </p:spPr>
      </p:pic>
    </p:spTree>
    <p:extLst>
      <p:ext uri="{BB962C8B-B14F-4D97-AF65-F5344CB8AC3E}">
        <p14:creationId xmlns:p14="http://schemas.microsoft.com/office/powerpoint/2010/main" val="55814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a:xfrm>
            <a:off x="589108" y="938794"/>
            <a:ext cx="7145970" cy="1229360"/>
          </a:xfrm>
        </p:spPr>
        <p:txBody>
          <a:bodyPr/>
          <a:lstStyle/>
          <a:p>
            <a:pPr>
              <a:buNone/>
            </a:pPr>
            <a:r>
              <a:rPr lang="en-US" sz="3600" dirty="0"/>
              <a:t>Importance of GitHub/Visual Studio</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857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b="1" i="0" dirty="0">
                <a:solidFill>
                  <a:srgbClr val="161616"/>
                </a:solidFill>
                <a:effectLst/>
                <a:latin typeface="SFMono-Regular"/>
              </a:rPr>
              <a:t>How Git works</a:t>
            </a:r>
          </a:p>
          <a:p>
            <a:r>
              <a:rPr lang="en-US" b="0" i="0" dirty="0">
                <a:solidFill>
                  <a:srgbClr val="161616"/>
                </a:solidFill>
                <a:effectLst/>
                <a:latin typeface="SFMono-Regular"/>
              </a:rPr>
              <a:t>Git is a managed, distributed database that tracks a group of files as they change. A contained group of files is called a repository. Each change, which can affect multiple files at a time, is called a commit and requires admins to save by committing, or instating, those changes.</a:t>
            </a:r>
          </a:p>
          <a:p>
            <a:endParaRPr lang="en-US" b="0" i="0" dirty="0">
              <a:solidFill>
                <a:srgbClr val="161616"/>
              </a:solidFill>
              <a:effectLst/>
              <a:latin typeface="SFMono-Regular"/>
            </a:endParaRPr>
          </a:p>
          <a:p>
            <a:r>
              <a:rPr lang="en-US" b="0" i="0" dirty="0">
                <a:solidFill>
                  <a:srgbClr val="161616"/>
                </a:solidFill>
                <a:effectLst/>
                <a:latin typeface="SFMono-Regular"/>
              </a:rPr>
              <a:t>To back up changes, you push changes to a central Git server or service. If someone else has made changes, you can pull those changes into a local copy of the repository.</a:t>
            </a:r>
          </a:p>
          <a:p>
            <a:endParaRPr lang="en-US" b="0" i="0" dirty="0">
              <a:solidFill>
                <a:srgbClr val="161616"/>
              </a:solidFill>
              <a:effectLst/>
              <a:latin typeface="SFMono-Regular"/>
            </a:endParaRPr>
          </a:p>
          <a:p>
            <a:r>
              <a:rPr lang="en-US" b="0" i="0" dirty="0">
                <a:solidFill>
                  <a:srgbClr val="161616"/>
                </a:solidFill>
                <a:effectLst/>
                <a:latin typeface="SFMono-Regular"/>
              </a:rPr>
              <a:t>If multiple people or teams work within the same repository, each can maintain their own copies of the files in the repository with a branch.</a:t>
            </a:r>
          </a:p>
          <a:p>
            <a:r>
              <a:rPr lang="en-US" b="0" i="0" dirty="0">
                <a:solidFill>
                  <a:srgbClr val="161616"/>
                </a:solidFill>
                <a:effectLst/>
                <a:latin typeface="SFMono-Regular"/>
              </a:rPr>
              <a:t>Reference: </a:t>
            </a:r>
            <a:r>
              <a:rPr lang="en-US" b="0" i="0" dirty="0">
                <a:solidFill>
                  <a:srgbClr val="161616"/>
                </a:solidFill>
                <a:effectLst/>
                <a:latin typeface="SFMono-Regular"/>
                <a:hlinkClick r:id="rId3"/>
              </a:rPr>
              <a:t>https://www.techtarget.com/searchitoperations/tutorial/How-to-use-Git-to-save-PowerShell-scripts</a:t>
            </a:r>
            <a:r>
              <a:rPr lang="en-US" b="0" i="0" dirty="0">
                <a:solidFill>
                  <a:srgbClr val="161616"/>
                </a:solidFill>
                <a:effectLst/>
                <a:latin typeface="SFMono-Regular"/>
              </a:rPr>
              <a:t> </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GitHub/GitLab for PowerShell</a:t>
            </a:r>
          </a:p>
        </p:txBody>
      </p:sp>
      <p:sp>
        <p:nvSpPr>
          <p:cNvPr id="2" name="Subtitle 1"/>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56163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8931434-8D32-F3BB-4421-E3B6AFA69EE8}"/>
              </a:ext>
            </a:extLst>
          </p:cNvPr>
          <p:cNvPicPr>
            <a:picLocks noGrp="1" noChangeAspect="1"/>
          </p:cNvPicPr>
          <p:nvPr>
            <p:ph sz="quarter" idx="14"/>
          </p:nvPr>
        </p:nvPicPr>
        <p:blipFill>
          <a:blip r:embed="rId3"/>
          <a:stretch>
            <a:fillRect/>
          </a:stretch>
        </p:blipFill>
        <p:spPr>
          <a:xfrm>
            <a:off x="1082170" y="793751"/>
            <a:ext cx="10370690" cy="6358275"/>
          </a:xfrm>
        </p:spPr>
      </p:pic>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Visual Studio Code</a:t>
            </a:r>
          </a:p>
        </p:txBody>
      </p:sp>
      <p:sp>
        <p:nvSpPr>
          <p:cNvPr id="2" name="Subtitle 1"/>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03838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a:xfrm>
            <a:off x="0" y="-29983"/>
            <a:ext cx="11001004" cy="381000"/>
          </a:xfrm>
        </p:spPr>
        <p:txBody>
          <a:bodyPr/>
          <a:lstStyle/>
          <a:p>
            <a:r>
              <a:rPr lang="en-US" dirty="0"/>
              <a:t>Example GitHub Code Commit</a:t>
            </a:r>
          </a:p>
        </p:txBody>
      </p:sp>
      <p:sp>
        <p:nvSpPr>
          <p:cNvPr id="2" name="Subtitle 1"/>
          <p:cNvSpPr>
            <a:spLocks noGrp="1"/>
          </p:cNvSpPr>
          <p:nvPr>
            <p:ph type="subTitle" idx="10"/>
          </p:nvPr>
        </p:nvSpPr>
        <p:spPr/>
        <p:txBody>
          <a:bodyPr/>
          <a:lstStyle/>
          <a:p>
            <a:endParaRPr lang="en-US" dirty="0"/>
          </a:p>
        </p:txBody>
      </p:sp>
      <p:pic>
        <p:nvPicPr>
          <p:cNvPr id="7" name="2023-02-22 09-18-55">
            <a:hlinkClick r:id="" action="ppaction://media"/>
            <a:extLst>
              <a:ext uri="{FF2B5EF4-FFF2-40B4-BE49-F238E27FC236}">
                <a16:creationId xmlns:a16="http://schemas.microsoft.com/office/drawing/2014/main" id="{75EAE753-666A-C900-8EBC-F99E97EDAED6}"/>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0" y="370549"/>
            <a:ext cx="12223546" cy="6875744"/>
          </a:xfrm>
        </p:spPr>
      </p:pic>
    </p:spTree>
    <p:extLst>
      <p:ext uri="{BB962C8B-B14F-4D97-AF65-F5344CB8AC3E}">
        <p14:creationId xmlns:p14="http://schemas.microsoft.com/office/powerpoint/2010/main" val="261605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Other good Editors</a:t>
            </a:r>
          </a:p>
        </p:txBody>
      </p:sp>
      <p:sp>
        <p:nvSpPr>
          <p:cNvPr id="2" name="Subtitle 1"/>
          <p:cNvSpPr>
            <a:spLocks noGrp="1"/>
          </p:cNvSpPr>
          <p:nvPr>
            <p:ph type="subTitle" idx="10"/>
          </p:nvPr>
        </p:nvSpPr>
        <p:spPr/>
        <p:txBody>
          <a:bodyPr/>
          <a:lstStyle/>
          <a:p>
            <a:endParaRPr lang="en-US" dirty="0"/>
          </a:p>
        </p:txBody>
      </p:sp>
      <p:sp>
        <p:nvSpPr>
          <p:cNvPr id="6" name="Content Placeholder 5">
            <a:extLst>
              <a:ext uri="{FF2B5EF4-FFF2-40B4-BE49-F238E27FC236}">
                <a16:creationId xmlns:a16="http://schemas.microsoft.com/office/drawing/2014/main" id="{10F61244-35AD-2C87-F8BB-2AFAFB7442F5}"/>
              </a:ext>
            </a:extLst>
          </p:cNvPr>
          <p:cNvSpPr>
            <a:spLocks noGrp="1"/>
          </p:cNvSpPr>
          <p:nvPr>
            <p:ph sz="quarter" idx="14"/>
          </p:nvPr>
        </p:nvSpPr>
        <p:spPr>
          <a:xfrm>
            <a:off x="6332219" y="5018467"/>
            <a:ext cx="5257085" cy="1153733"/>
          </a:xfrm>
        </p:spPr>
        <p:txBody>
          <a:bodyPr/>
          <a:lstStyle/>
          <a:p>
            <a:r>
              <a:rPr lang="en-US" dirty="0"/>
              <a:t>Made by IDERA</a:t>
            </a:r>
          </a:p>
        </p:txBody>
      </p:sp>
      <p:pic>
        <p:nvPicPr>
          <p:cNvPr id="8" name="Picture 7">
            <a:extLst>
              <a:ext uri="{FF2B5EF4-FFF2-40B4-BE49-F238E27FC236}">
                <a16:creationId xmlns:a16="http://schemas.microsoft.com/office/drawing/2014/main" id="{D9D424C3-3F2E-8E8F-DC6B-1729834999A9}"/>
              </a:ext>
            </a:extLst>
          </p:cNvPr>
          <p:cNvPicPr>
            <a:picLocks noChangeAspect="1"/>
          </p:cNvPicPr>
          <p:nvPr/>
        </p:nvPicPr>
        <p:blipFill>
          <a:blip r:embed="rId3"/>
          <a:stretch>
            <a:fillRect/>
          </a:stretch>
        </p:blipFill>
        <p:spPr>
          <a:xfrm>
            <a:off x="579809" y="791776"/>
            <a:ext cx="6815401" cy="3843717"/>
          </a:xfrm>
          <a:prstGeom prst="rect">
            <a:avLst/>
          </a:prstGeom>
        </p:spPr>
      </p:pic>
      <p:pic>
        <p:nvPicPr>
          <p:cNvPr id="10" name="Picture 9">
            <a:extLst>
              <a:ext uri="{FF2B5EF4-FFF2-40B4-BE49-F238E27FC236}">
                <a16:creationId xmlns:a16="http://schemas.microsoft.com/office/drawing/2014/main" id="{A77F8BBF-5C92-B4FD-9C4B-3969C9A85B47}"/>
              </a:ext>
            </a:extLst>
          </p:cNvPr>
          <p:cNvPicPr>
            <a:picLocks noChangeAspect="1"/>
          </p:cNvPicPr>
          <p:nvPr/>
        </p:nvPicPr>
        <p:blipFill>
          <a:blip r:embed="rId4"/>
          <a:stretch>
            <a:fillRect/>
          </a:stretch>
        </p:blipFill>
        <p:spPr>
          <a:xfrm>
            <a:off x="592866" y="4823029"/>
            <a:ext cx="5611008" cy="1600423"/>
          </a:xfrm>
          <a:prstGeom prst="rect">
            <a:avLst/>
          </a:prstGeom>
        </p:spPr>
      </p:pic>
    </p:spTree>
    <p:extLst>
      <p:ext uri="{BB962C8B-B14F-4D97-AF65-F5344CB8AC3E}">
        <p14:creationId xmlns:p14="http://schemas.microsoft.com/office/powerpoint/2010/main" val="35592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F6D9338-6406-D5EE-9800-5D32D410563C}"/>
              </a:ext>
            </a:extLst>
          </p:cNvPr>
          <p:cNvPicPr>
            <a:picLocks noGrp="1" noChangeAspect="1"/>
          </p:cNvPicPr>
          <p:nvPr>
            <p:ph sz="quarter" idx="14"/>
          </p:nvPr>
        </p:nvPicPr>
        <p:blipFill>
          <a:blip r:embed="rId3"/>
          <a:stretch>
            <a:fillRect/>
          </a:stretch>
        </p:blipFill>
        <p:spPr>
          <a:xfrm>
            <a:off x="579809" y="1157362"/>
            <a:ext cx="17595752" cy="5515087"/>
          </a:xfrm>
        </p:spPr>
      </p:pic>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Logging Your Code</a:t>
            </a:r>
          </a:p>
        </p:txBody>
      </p:sp>
      <p:sp>
        <p:nvSpPr>
          <p:cNvPr id="2" name="Subtitle 1"/>
          <p:cNvSpPr>
            <a:spLocks noGrp="1"/>
          </p:cNvSpPr>
          <p:nvPr>
            <p:ph type="subTitle" idx="10"/>
          </p:nvPr>
        </p:nvSpPr>
        <p:spPr/>
        <p:txBody>
          <a:bodyPr/>
          <a:lstStyle/>
          <a:p>
            <a:r>
              <a:rPr lang="en-US" b="0" i="0" dirty="0">
                <a:solidFill>
                  <a:srgbClr val="161616"/>
                </a:solidFill>
                <a:effectLst/>
                <a:latin typeface="SFMono-Regular"/>
              </a:rPr>
              <a:t>Log your code output to help with better troubleshooting. </a:t>
            </a:r>
            <a:r>
              <a:rPr lang="en-US" dirty="0">
                <a:solidFill>
                  <a:srgbClr val="161616"/>
                </a:solidFill>
                <a:latin typeface="SFMono-Regular"/>
              </a:rPr>
              <a:t>This is especially useful for automation.</a:t>
            </a:r>
          </a:p>
          <a:p>
            <a:endParaRPr lang="en-US" b="0" i="0" dirty="0">
              <a:solidFill>
                <a:srgbClr val="161616"/>
              </a:solidFill>
              <a:effectLst/>
              <a:latin typeface="SFMono-Regular"/>
            </a:endParaRPr>
          </a:p>
          <a:p>
            <a:endParaRPr lang="en-US" b="0" i="0" dirty="0">
              <a:solidFill>
                <a:srgbClr val="161616"/>
              </a:solidFill>
              <a:effectLst/>
              <a:latin typeface="SFMono-Regular"/>
            </a:endParaRPr>
          </a:p>
          <a:p>
            <a:endParaRPr lang="en-US" dirty="0"/>
          </a:p>
        </p:txBody>
      </p:sp>
    </p:spTree>
    <p:extLst>
      <p:ext uri="{BB962C8B-B14F-4D97-AF65-F5344CB8AC3E}">
        <p14:creationId xmlns:p14="http://schemas.microsoft.com/office/powerpoint/2010/main" val="3569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sz="2800" b="0" i="0" dirty="0">
                <a:solidFill>
                  <a:srgbClr val="161616"/>
                </a:solidFill>
                <a:effectLst/>
                <a:latin typeface="SFMono-Regular"/>
              </a:rPr>
              <a:t>Template your Code!</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Make your Code Cookie Cutter</a:t>
            </a:r>
          </a:p>
        </p:txBody>
      </p:sp>
      <p:sp>
        <p:nvSpPr>
          <p:cNvPr id="2" name="Subtitle 1"/>
          <p:cNvSpPr>
            <a:spLocks noGrp="1"/>
          </p:cNvSpPr>
          <p:nvPr>
            <p:ph type="subTitle" idx="10"/>
          </p:nvPr>
        </p:nvSpPr>
        <p:spPr/>
        <p:txBody>
          <a:bodyPr/>
          <a:lstStyle/>
          <a:p>
            <a:endParaRPr lang="en-US" dirty="0"/>
          </a:p>
        </p:txBody>
      </p:sp>
      <p:pic>
        <p:nvPicPr>
          <p:cNvPr id="4" name="Picture 3">
            <a:extLst>
              <a:ext uri="{FF2B5EF4-FFF2-40B4-BE49-F238E27FC236}">
                <a16:creationId xmlns:a16="http://schemas.microsoft.com/office/drawing/2014/main" id="{71BE4866-82B4-7D7D-8220-A0C92C2CA3EB}"/>
              </a:ext>
            </a:extLst>
          </p:cNvPr>
          <p:cNvPicPr>
            <a:picLocks noChangeAspect="1"/>
          </p:cNvPicPr>
          <p:nvPr/>
        </p:nvPicPr>
        <p:blipFill>
          <a:blip r:embed="rId3"/>
          <a:stretch>
            <a:fillRect/>
          </a:stretch>
        </p:blipFill>
        <p:spPr>
          <a:xfrm>
            <a:off x="2279305" y="2571567"/>
            <a:ext cx="7602011" cy="2629267"/>
          </a:xfrm>
          <a:prstGeom prst="rect">
            <a:avLst/>
          </a:prstGeom>
        </p:spPr>
      </p:pic>
    </p:spTree>
    <p:extLst>
      <p:ext uri="{BB962C8B-B14F-4D97-AF65-F5344CB8AC3E}">
        <p14:creationId xmlns:p14="http://schemas.microsoft.com/office/powerpoint/2010/main" val="29336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sz="2800" b="0" i="0" dirty="0">
                <a:solidFill>
                  <a:srgbClr val="161616"/>
                </a:solidFill>
                <a:effectLst/>
                <a:latin typeface="SFMono-Regular"/>
              </a:rPr>
              <a:t>Windows Task Scheduler</a:t>
            </a:r>
          </a:p>
          <a:p>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How do I Run PowerShell Scripts Automatically</a:t>
            </a:r>
          </a:p>
        </p:txBody>
      </p:sp>
      <p:sp>
        <p:nvSpPr>
          <p:cNvPr id="2" name="Subtitle 1"/>
          <p:cNvSpPr>
            <a:spLocks noGrp="1"/>
          </p:cNvSpPr>
          <p:nvPr>
            <p:ph type="subTitle" idx="10"/>
          </p:nvPr>
        </p:nvSpPr>
        <p:spPr/>
        <p:txBody>
          <a:bodyPr/>
          <a:lstStyle/>
          <a:p>
            <a:endParaRPr lang="en-US" dirty="0"/>
          </a:p>
        </p:txBody>
      </p:sp>
      <p:pic>
        <p:nvPicPr>
          <p:cNvPr id="9" name="Picture 8">
            <a:extLst>
              <a:ext uri="{FF2B5EF4-FFF2-40B4-BE49-F238E27FC236}">
                <a16:creationId xmlns:a16="http://schemas.microsoft.com/office/drawing/2014/main" id="{211BC139-280D-1AC1-77B5-67B69C76C799}"/>
              </a:ext>
            </a:extLst>
          </p:cNvPr>
          <p:cNvPicPr>
            <a:picLocks noChangeAspect="1"/>
          </p:cNvPicPr>
          <p:nvPr/>
        </p:nvPicPr>
        <p:blipFill>
          <a:blip r:embed="rId3"/>
          <a:stretch>
            <a:fillRect/>
          </a:stretch>
        </p:blipFill>
        <p:spPr>
          <a:xfrm>
            <a:off x="4869180" y="1109443"/>
            <a:ext cx="7072200" cy="5065710"/>
          </a:xfrm>
          <a:prstGeom prst="rect">
            <a:avLst/>
          </a:prstGeom>
        </p:spPr>
      </p:pic>
      <p:pic>
        <p:nvPicPr>
          <p:cNvPr id="3078" name="Picture 6" descr="The security option, user account, and compatibility settings">
            <a:extLst>
              <a:ext uri="{FF2B5EF4-FFF2-40B4-BE49-F238E27FC236}">
                <a16:creationId xmlns:a16="http://schemas.microsoft.com/office/drawing/2014/main" id="{CCB58ACA-1738-E713-A787-C20CB29E4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83" y="2286000"/>
            <a:ext cx="6019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77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579809" y="935702"/>
            <a:ext cx="10840860" cy="5236500"/>
          </a:xfrm>
        </p:spPr>
        <p:txBody>
          <a:bodyPr/>
          <a:lstStyle/>
          <a:p>
            <a:pPr>
              <a:buNone/>
            </a:pPr>
            <a:r>
              <a:rPr lang="en-US" sz="2400" dirty="0"/>
              <a:t>Try PowerShell / PowerCLI</a:t>
            </a:r>
          </a:p>
          <a:p>
            <a:pPr>
              <a:buNone/>
            </a:pPr>
            <a:r>
              <a:rPr lang="en-US" sz="2400" dirty="0"/>
              <a:t>My </a:t>
            </a:r>
            <a:r>
              <a:rPr lang="en-US" sz="2400" dirty="0" err="1"/>
              <a:t>Github</a:t>
            </a:r>
            <a:r>
              <a:rPr lang="en-US" sz="2400" dirty="0"/>
              <a:t> Repo - </a:t>
            </a:r>
            <a:r>
              <a:rPr lang="en-US" sz="2400" dirty="0">
                <a:hlinkClick r:id="rId3"/>
              </a:rPr>
              <a:t>https://github.com/butch7903/PowerCLI</a:t>
            </a:r>
            <a:r>
              <a:rPr lang="en-US" sz="2400" dirty="0"/>
              <a:t> </a:t>
            </a:r>
          </a:p>
          <a:p>
            <a:pPr>
              <a:buNone/>
            </a:pPr>
            <a:r>
              <a:rPr lang="en-US" dirty="0"/>
              <a:t>or:</a:t>
            </a:r>
          </a:p>
          <a:p>
            <a:pPr>
              <a:buNone/>
            </a:pPr>
            <a:endParaRPr lang="en-US" dirty="0"/>
          </a:p>
          <a:p>
            <a:pPr>
              <a:buNone/>
            </a:pPr>
            <a:endParaRPr lang="en-US" dirty="0"/>
          </a:p>
          <a:p>
            <a:pPr>
              <a:buNone/>
            </a:pPr>
            <a:endParaRPr lang="en-US" dirty="0"/>
          </a:p>
          <a:p>
            <a:pPr>
              <a:buNone/>
            </a:pPr>
            <a:endParaRPr lang="en-US" dirty="0"/>
          </a:p>
          <a:p>
            <a:endParaRPr lang="en-US"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Wrapping Up</a:t>
            </a:r>
          </a:p>
        </p:txBody>
      </p:sp>
      <p:sp>
        <p:nvSpPr>
          <p:cNvPr id="2" name="Subtitle 1"/>
          <p:cNvSpPr>
            <a:spLocks noGrp="1"/>
          </p:cNvSpPr>
          <p:nvPr>
            <p:ph type="subTitle" idx="10"/>
          </p:nvPr>
        </p:nvSpPr>
        <p:spPr/>
        <p:txBody>
          <a:bodyPr/>
          <a:lstStyle/>
          <a:p>
            <a:r>
              <a:rPr lang="en-US" dirty="0"/>
              <a:t> </a:t>
            </a:r>
          </a:p>
        </p:txBody>
      </p:sp>
      <p:sp>
        <p:nvSpPr>
          <p:cNvPr id="8" name="Content Placeholder 6">
            <a:extLst>
              <a:ext uri="{FF2B5EF4-FFF2-40B4-BE49-F238E27FC236}">
                <a16:creationId xmlns:a16="http://schemas.microsoft.com/office/drawing/2014/main" id="{6DD3C6A9-E9B5-C5C1-F288-B0D1E7B4B8D4}"/>
              </a:ext>
            </a:extLst>
          </p:cNvPr>
          <p:cNvSpPr txBox="1">
            <a:spLocks/>
          </p:cNvSpPr>
          <p:nvPr/>
        </p:nvSpPr>
        <p:spPr>
          <a:xfrm>
            <a:off x="5324046" y="2891591"/>
            <a:ext cx="6735299" cy="2445706"/>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sz="2400" dirty="0"/>
              <a:t>Learn more about PowerCLI @</a:t>
            </a:r>
          </a:p>
          <a:p>
            <a:pPr>
              <a:buFont typeface="Arial" panose="020B0604020202020204" pitchFamily="34" charset="0"/>
              <a:buNone/>
            </a:pPr>
            <a:r>
              <a:rPr lang="en-US" sz="2400" dirty="0">
                <a:hlinkClick r:id="rId4"/>
              </a:rPr>
              <a:t>https://developer.vmware.com/powercli</a:t>
            </a:r>
            <a:r>
              <a:rPr lang="en-US" sz="2400" dirty="0"/>
              <a:t> </a:t>
            </a:r>
          </a:p>
          <a:p>
            <a:pPr>
              <a:buFont typeface="Arial" panose="020B0604020202020204" pitchFamily="34" charset="0"/>
              <a:buNone/>
            </a:pPr>
            <a:endParaRPr lang="en-US" sz="2400" dirty="0"/>
          </a:p>
          <a:p>
            <a:pPr>
              <a:buFont typeface="Arial" panose="020B0604020202020204" pitchFamily="34" charset="0"/>
              <a:buNone/>
            </a:pPr>
            <a:r>
              <a:rPr lang="en-US" sz="2400" dirty="0"/>
              <a:t>VMware Hands on Lab (HOL) for PowerCLI:</a:t>
            </a:r>
          </a:p>
          <a:p>
            <a:pPr>
              <a:buFont typeface="Arial" panose="020B0604020202020204" pitchFamily="34" charset="0"/>
              <a:buNone/>
            </a:pPr>
            <a:r>
              <a:rPr lang="en-US" sz="2400" dirty="0">
                <a:hlinkClick r:id="rId5"/>
              </a:rPr>
              <a:t>https://labs.hol.vmware.com/HOL/catalogs/lab/10318</a:t>
            </a:r>
            <a:r>
              <a:rPr lang="en-US" sz="2400" dirty="0"/>
              <a:t> </a:t>
            </a:r>
          </a:p>
        </p:txBody>
      </p:sp>
      <p:pic>
        <p:nvPicPr>
          <p:cNvPr id="6" name="Picture 5" descr="Qr code&#10;&#10;Description automatically generated">
            <a:extLst>
              <a:ext uri="{FF2B5EF4-FFF2-40B4-BE49-F238E27FC236}">
                <a16:creationId xmlns:a16="http://schemas.microsoft.com/office/drawing/2014/main" id="{1FE6B93E-4D95-BE77-91FC-6E71DD801A75}"/>
              </a:ext>
            </a:extLst>
          </p:cNvPr>
          <p:cNvPicPr>
            <a:picLocks noChangeAspect="1"/>
          </p:cNvPicPr>
          <p:nvPr/>
        </p:nvPicPr>
        <p:blipFill>
          <a:blip r:embed="rId6"/>
          <a:stretch>
            <a:fillRect/>
          </a:stretch>
        </p:blipFill>
        <p:spPr>
          <a:xfrm>
            <a:off x="798606" y="1851724"/>
            <a:ext cx="4525440" cy="4525440"/>
          </a:xfrm>
          <a:prstGeom prst="rect">
            <a:avLst/>
          </a:prstGeom>
        </p:spPr>
      </p:pic>
    </p:spTree>
    <p:extLst>
      <p:ext uri="{BB962C8B-B14F-4D97-AF65-F5344CB8AC3E}">
        <p14:creationId xmlns:p14="http://schemas.microsoft.com/office/powerpoint/2010/main" val="394836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PowerShell Basics</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104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6CCD1140-ABF0-615F-8390-4738B74CD425}"/>
              </a:ext>
            </a:extLst>
          </p:cNvPr>
          <p:cNvSpPr>
            <a:spLocks noGrp="1"/>
          </p:cNvSpPr>
          <p:nvPr>
            <p:ph type="title"/>
          </p:nvPr>
        </p:nvSpPr>
        <p:spPr>
          <a:xfrm>
            <a:off x="589107" y="765008"/>
            <a:ext cx="6555971" cy="1111252"/>
          </a:xfrm>
        </p:spPr>
        <p:txBody>
          <a:bodyPr/>
          <a:lstStyle/>
          <a:p>
            <a:r>
              <a:rPr lang="en-US" dirty="0"/>
              <a:t>Thank You</a:t>
            </a:r>
          </a:p>
        </p:txBody>
      </p:sp>
      <p:sp>
        <p:nvSpPr>
          <p:cNvPr id="23" name="Subtitle 6">
            <a:extLst>
              <a:ext uri="{FF2B5EF4-FFF2-40B4-BE49-F238E27FC236}">
                <a16:creationId xmlns:a16="http://schemas.microsoft.com/office/drawing/2014/main" id="{F255AAA3-A602-8424-7035-165CADC019B4}"/>
              </a:ext>
            </a:extLst>
          </p:cNvPr>
          <p:cNvSpPr>
            <a:spLocks noGrp="1"/>
          </p:cNvSpPr>
          <p:nvPr>
            <p:ph type="subTitle" idx="10"/>
          </p:nvPr>
        </p:nvSpPr>
        <p:spPr>
          <a:xfrm>
            <a:off x="602966" y="1876260"/>
            <a:ext cx="6408402" cy="1384948"/>
          </a:xfrm>
        </p:spPr>
        <p:txBody>
          <a:bodyPr/>
          <a:lstStyle/>
          <a:p>
            <a:r>
              <a:rPr lang="en-US" dirty="0">
                <a:solidFill>
                  <a:schemeClr val="tx1">
                    <a:lumMod val="75000"/>
                  </a:schemeClr>
                </a:solidFill>
              </a:rPr>
              <a:t>Russell Hamker</a:t>
            </a:r>
          </a:p>
          <a:p>
            <a:r>
              <a:rPr lang="en-US" dirty="0">
                <a:solidFill>
                  <a:schemeClr val="tx1">
                    <a:lumMod val="75000"/>
                  </a:schemeClr>
                </a:solidFill>
              </a:rPr>
              <a:t>VMware Enterprise Architect</a:t>
            </a:r>
          </a:p>
          <a:p>
            <a:r>
              <a:rPr lang="en-US" dirty="0">
                <a:solidFill>
                  <a:schemeClr val="tx1">
                    <a:lumMod val="75000"/>
                  </a:schemeClr>
                </a:solidFill>
                <a:hlinkClick r:id="rId3"/>
              </a:rPr>
              <a:t>https://linktr.ee/russellhamker</a:t>
            </a:r>
            <a:r>
              <a:rPr lang="en-US" dirty="0">
                <a:solidFill>
                  <a:schemeClr val="tx1">
                    <a:lumMod val="75000"/>
                  </a:schemeClr>
                </a:solidFill>
              </a:rPr>
              <a:t> </a:t>
            </a:r>
          </a:p>
        </p:txBody>
      </p:sp>
      <p:sp>
        <p:nvSpPr>
          <p:cNvPr id="24" name="Text Placeholder 6">
            <a:extLst>
              <a:ext uri="{FF2B5EF4-FFF2-40B4-BE49-F238E27FC236}">
                <a16:creationId xmlns:a16="http://schemas.microsoft.com/office/drawing/2014/main" id="{3B4A04BE-0AD2-1903-675A-66EF5231BDEC}"/>
              </a:ext>
            </a:extLst>
          </p:cNvPr>
          <p:cNvSpPr txBox="1">
            <a:spLocks/>
          </p:cNvSpPr>
          <p:nvPr/>
        </p:nvSpPr>
        <p:spPr>
          <a:xfrm>
            <a:off x="832689" y="4136156"/>
            <a:ext cx="3657600" cy="104695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tx1">
                    <a:lumMod val="75000"/>
                  </a:schemeClr>
                </a:solidFill>
              </a:rPr>
              <a:t>      Twitter: @butch7903 </a:t>
            </a:r>
            <a:r>
              <a:rPr lang="en-US" dirty="0">
                <a:hlinkClick r:id="rId4"/>
              </a:rPr>
              <a:t>https://twitter.com/butch7903</a:t>
            </a:r>
            <a:br>
              <a:rPr lang="en-US" dirty="0">
                <a:solidFill>
                  <a:schemeClr val="tx1">
                    <a:lumMod val="75000"/>
                  </a:schemeClr>
                </a:solidFill>
              </a:rPr>
            </a:br>
            <a:endParaRPr lang="en-US" dirty="0">
              <a:solidFill>
                <a:schemeClr val="tx1">
                  <a:lumMod val="75000"/>
                </a:schemeClr>
              </a:solidFill>
            </a:endParaRPr>
          </a:p>
          <a:p>
            <a:r>
              <a:rPr lang="en-US" dirty="0">
                <a:solidFill>
                  <a:schemeClr val="tx1">
                    <a:lumMod val="75000"/>
                  </a:schemeClr>
                </a:solidFill>
              </a:rPr>
              <a:t>     LinkedIn: </a:t>
            </a:r>
            <a:r>
              <a:rPr lang="en-US" dirty="0">
                <a:hlinkClick r:id="rId5"/>
              </a:rPr>
              <a:t>https://www.linkedin.com/in/russhamker/</a:t>
            </a:r>
            <a:endParaRPr lang="en-US" dirty="0"/>
          </a:p>
          <a:p>
            <a:endParaRPr lang="en-US" dirty="0">
              <a:solidFill>
                <a:schemeClr val="tx1">
                  <a:lumMod val="75000"/>
                </a:schemeClr>
              </a:solidFill>
            </a:endParaRPr>
          </a:p>
        </p:txBody>
      </p:sp>
      <p:pic>
        <p:nvPicPr>
          <p:cNvPr id="25" name="Picture 6" descr="Who Made That Twitter Bird? - The New York Times">
            <a:extLst>
              <a:ext uri="{FF2B5EF4-FFF2-40B4-BE49-F238E27FC236}">
                <a16:creationId xmlns:a16="http://schemas.microsoft.com/office/drawing/2014/main" id="{55A1361F-6DFD-C5FA-AA3F-F8B23300F3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966" y="4075764"/>
            <a:ext cx="480243" cy="3487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Linkedin Logo Download Vector, 2020">
            <a:extLst>
              <a:ext uri="{FF2B5EF4-FFF2-40B4-BE49-F238E27FC236}">
                <a16:creationId xmlns:a16="http://schemas.microsoft.com/office/drawing/2014/main" id="{43E063E1-31DC-99B2-0625-A2DD940019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966" y="4584636"/>
            <a:ext cx="459445" cy="4594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GitHub logo PNG">
            <a:extLst>
              <a:ext uri="{FF2B5EF4-FFF2-40B4-BE49-F238E27FC236}">
                <a16:creationId xmlns:a16="http://schemas.microsoft.com/office/drawing/2014/main" id="{297FE81D-35D2-6622-3DA4-683561F3A0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378" y="3378964"/>
            <a:ext cx="1237529" cy="501322"/>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6">
            <a:extLst>
              <a:ext uri="{FF2B5EF4-FFF2-40B4-BE49-F238E27FC236}">
                <a16:creationId xmlns:a16="http://schemas.microsoft.com/office/drawing/2014/main" id="{3822599C-189A-23F6-6153-77C6F5C96B22}"/>
              </a:ext>
            </a:extLst>
          </p:cNvPr>
          <p:cNvSpPr txBox="1">
            <a:spLocks/>
          </p:cNvSpPr>
          <p:nvPr/>
        </p:nvSpPr>
        <p:spPr>
          <a:xfrm>
            <a:off x="1552205" y="3484985"/>
            <a:ext cx="3657600" cy="395301"/>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tx1">
                    <a:lumMod val="75000"/>
                  </a:schemeClr>
                </a:solidFill>
              </a:rPr>
              <a:t>      </a:t>
            </a:r>
            <a:r>
              <a:rPr lang="en-US" dirty="0">
                <a:hlinkClick r:id="rId9"/>
              </a:rPr>
              <a:t>https://github.com/butch7903</a:t>
            </a:r>
            <a:br>
              <a:rPr lang="en-US" dirty="0"/>
            </a:br>
            <a:r>
              <a:rPr lang="en-US" dirty="0"/>
              <a:t>      </a:t>
            </a:r>
            <a:r>
              <a:rPr lang="en-US" u="sng" dirty="0">
                <a:solidFill>
                  <a:schemeClr val="accent2"/>
                </a:solidFill>
              </a:rPr>
              <a:t>https://github.com/guarddog-dev</a:t>
            </a:r>
            <a:br>
              <a:rPr lang="en-US" u="sng" dirty="0">
                <a:solidFill>
                  <a:schemeClr val="accent2"/>
                </a:solidFill>
              </a:rPr>
            </a:br>
            <a:br>
              <a:rPr lang="en-US" u="sng" dirty="0">
                <a:solidFill>
                  <a:schemeClr val="accent2"/>
                </a:solidFill>
              </a:rPr>
            </a:br>
            <a:endParaRPr lang="en-US" u="sng" dirty="0">
              <a:solidFill>
                <a:schemeClr val="accent2"/>
              </a:solidFill>
            </a:endParaRPr>
          </a:p>
          <a:p>
            <a:endParaRPr lang="en-US" dirty="0">
              <a:solidFill>
                <a:schemeClr val="tx1">
                  <a:lumMod val="75000"/>
                </a:schemeClr>
              </a:solidFill>
            </a:endParaRPr>
          </a:p>
        </p:txBody>
      </p:sp>
      <p:sp>
        <p:nvSpPr>
          <p:cNvPr id="9" name="Subtitle 6">
            <a:extLst>
              <a:ext uri="{FF2B5EF4-FFF2-40B4-BE49-F238E27FC236}">
                <a16:creationId xmlns:a16="http://schemas.microsoft.com/office/drawing/2014/main" id="{54DB7768-CFF5-2BD2-EA51-4D25DE5811D8}"/>
              </a:ext>
            </a:extLst>
          </p:cNvPr>
          <p:cNvSpPr txBox="1">
            <a:spLocks/>
          </p:cNvSpPr>
          <p:nvPr/>
        </p:nvSpPr>
        <p:spPr>
          <a:xfrm>
            <a:off x="589107" y="5382990"/>
            <a:ext cx="6408402" cy="722447"/>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100000"/>
              </a:lnSpc>
              <a:spcBef>
                <a:spcPts val="1200"/>
              </a:spcBef>
              <a:buClr>
                <a:schemeClr val="tx1"/>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1200"/>
              </a:spcBef>
              <a:buClr>
                <a:schemeClr val="tx1"/>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1200"/>
              </a:spcBef>
              <a:buClr>
                <a:schemeClr val="tx1"/>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6pPr>
            <a:lvl7pPr marL="27432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7pPr>
            <a:lvl8pPr marL="32004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9pPr>
          </a:lstStyle>
          <a:p>
            <a:r>
              <a:rPr lang="en-US" dirty="0">
                <a:solidFill>
                  <a:schemeClr val="tx1">
                    <a:lumMod val="75000"/>
                  </a:schemeClr>
                </a:solidFill>
              </a:rPr>
              <a:t>Session# PowerCLI</a:t>
            </a:r>
          </a:p>
        </p:txBody>
      </p:sp>
      <p:pic>
        <p:nvPicPr>
          <p:cNvPr id="2" name="Graphic 1">
            <a:extLst>
              <a:ext uri="{FF2B5EF4-FFF2-40B4-BE49-F238E27FC236}">
                <a16:creationId xmlns:a16="http://schemas.microsoft.com/office/drawing/2014/main" id="{D92F5B3E-3C30-C6B2-85E3-B3A6EE1BC3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36116" y="964177"/>
            <a:ext cx="5265231" cy="5265231"/>
          </a:xfrm>
          <a:prstGeom prst="rect">
            <a:avLst/>
          </a:prstGeom>
        </p:spPr>
      </p:pic>
    </p:spTree>
    <p:extLst>
      <p:ext uri="{BB962C8B-B14F-4D97-AF65-F5344CB8AC3E}">
        <p14:creationId xmlns:p14="http://schemas.microsoft.com/office/powerpoint/2010/main" val="137738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912C6-8E35-7B66-EF63-9222491DD1C6}"/>
              </a:ext>
            </a:extLst>
          </p:cNvPr>
          <p:cNvSpPr>
            <a:spLocks noGrp="1"/>
          </p:cNvSpPr>
          <p:nvPr>
            <p:ph type="title"/>
          </p:nvPr>
        </p:nvSpPr>
        <p:spPr>
          <a:xfrm>
            <a:off x="1085053" y="1775700"/>
            <a:ext cx="6427626" cy="1229360"/>
          </a:xfrm>
        </p:spPr>
        <p:txBody>
          <a:bodyPr/>
          <a:lstStyle/>
          <a:p>
            <a:r>
              <a:rPr lang="en-US" sz="6000" dirty="0">
                <a:solidFill>
                  <a:schemeClr val="bg1"/>
                </a:solidFill>
              </a:rPr>
              <a:t>Thank You</a:t>
            </a:r>
          </a:p>
        </p:txBody>
      </p:sp>
    </p:spTree>
    <p:extLst>
      <p:ext uri="{BB962C8B-B14F-4D97-AF65-F5344CB8AC3E}">
        <p14:creationId xmlns:p14="http://schemas.microsoft.com/office/powerpoint/2010/main" val="411455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579809" y="935702"/>
            <a:ext cx="10840860" cy="5236500"/>
          </a:xfrm>
        </p:spPr>
        <p:txBody>
          <a:bodyPr/>
          <a:lstStyle/>
          <a:p>
            <a:r>
              <a:rPr lang="en-US" dirty="0"/>
              <a:t>Demo playback requires HEVC Codecs</a:t>
            </a:r>
          </a:p>
          <a:p>
            <a:pPr>
              <a:buNone/>
            </a:pPr>
            <a:r>
              <a:rPr lang="en-US" dirty="0"/>
              <a:t>To install:</a:t>
            </a:r>
          </a:p>
          <a:p>
            <a:pPr marL="342900" indent="-342900">
              <a:buFont typeface="Arial" panose="020B0604020202020204" pitchFamily="34" charset="0"/>
              <a:buChar char="•"/>
            </a:pPr>
            <a:r>
              <a:rPr lang="en-US" dirty="0"/>
              <a:t>Windows: </a:t>
            </a:r>
          </a:p>
          <a:p>
            <a:pPr marL="800100" lvl="1" indent="-342900"/>
            <a:r>
              <a:rPr lang="en-US" b="0" i="1" dirty="0">
                <a:solidFill>
                  <a:srgbClr val="333333"/>
                </a:solidFill>
                <a:effectLst/>
              </a:rPr>
              <a:t>Via PowerShell: start </a:t>
            </a:r>
            <a:r>
              <a:rPr lang="en-US" b="0" i="1" dirty="0" err="1">
                <a:solidFill>
                  <a:srgbClr val="333333"/>
                </a:solidFill>
                <a:effectLst/>
              </a:rPr>
              <a:t>ms</a:t>
            </a:r>
            <a:r>
              <a:rPr lang="en-US" b="0" i="1" dirty="0">
                <a:solidFill>
                  <a:srgbClr val="333333"/>
                </a:solidFill>
                <a:effectLst/>
              </a:rPr>
              <a:t>-windows-store://</a:t>
            </a:r>
            <a:r>
              <a:rPr lang="en-US" b="0" i="1" dirty="0" err="1">
                <a:solidFill>
                  <a:srgbClr val="333333"/>
                </a:solidFill>
                <a:effectLst/>
              </a:rPr>
              <a:t>pdp</a:t>
            </a:r>
            <a:r>
              <a:rPr lang="en-US" b="0" i="1" dirty="0">
                <a:solidFill>
                  <a:srgbClr val="333333"/>
                </a:solidFill>
                <a:effectLst/>
              </a:rPr>
              <a:t>/?</a:t>
            </a:r>
            <a:r>
              <a:rPr lang="en-US" b="0" i="1" dirty="0" err="1">
                <a:solidFill>
                  <a:srgbClr val="333333"/>
                </a:solidFill>
                <a:effectLst/>
              </a:rPr>
              <a:t>ProductId</a:t>
            </a:r>
            <a:r>
              <a:rPr lang="en-US" b="0" i="1" dirty="0">
                <a:solidFill>
                  <a:srgbClr val="333333"/>
                </a:solidFill>
                <a:effectLst/>
              </a:rPr>
              <a:t>=9n4wgh0z6vhq</a:t>
            </a:r>
          </a:p>
          <a:p>
            <a:pPr marL="800100" lvl="1" indent="-342900"/>
            <a:r>
              <a:rPr lang="en-US" i="1" dirty="0">
                <a:solidFill>
                  <a:srgbClr val="333333"/>
                </a:solidFill>
              </a:rPr>
              <a:t>Install free codec pack for HEVC</a:t>
            </a:r>
            <a:endParaRPr lang="en-US" dirty="0">
              <a:solidFill>
                <a:srgbClr val="333333"/>
              </a:solidFill>
            </a:endParaRPr>
          </a:p>
          <a:p>
            <a:pPr marL="342900" indent="-342900">
              <a:buFont typeface="Arial" panose="020B0604020202020204" pitchFamily="34" charset="0"/>
              <a:buChar char="•"/>
            </a:pPr>
            <a:r>
              <a:rPr lang="en-US" dirty="0"/>
              <a:t>MAC:</a:t>
            </a:r>
          </a:p>
          <a:p>
            <a:pPr marL="800100" lvl="1" indent="-342900"/>
            <a:r>
              <a:rPr lang="en-US" dirty="0">
                <a:hlinkClick r:id="rId3"/>
              </a:rPr>
              <a:t>https://download.divx.com/stable/divx/DivXInstaller.dmg</a:t>
            </a:r>
            <a:endParaRPr lang="en-US" dirty="0"/>
          </a:p>
          <a:p>
            <a:pPr marL="800100" lvl="1" indent="-342900"/>
            <a:r>
              <a:rPr lang="en-US" dirty="0"/>
              <a:t>Install dmg file</a:t>
            </a:r>
          </a:p>
          <a:p>
            <a:pPr marL="800100" lvl="1" indent="-342900"/>
            <a:endParaRPr lang="en-US" dirty="0"/>
          </a:p>
          <a:p>
            <a:pPr marL="342900" indent="-342900"/>
            <a:endParaRPr lang="en-US"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HEVC Codec for Presentation</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35859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1257300"/>
            <a:ext cx="10972800" cy="4914901"/>
          </a:xfrm>
        </p:spPr>
        <p:txBody>
          <a:bodyPr/>
          <a:lstStyle/>
          <a:p>
            <a:pPr>
              <a:buNone/>
            </a:pPr>
            <a:r>
              <a:rPr lang="en-US" sz="2800" dirty="0"/>
              <a:t>PowerShell is an object-oriented programming language invented by Jeffrey </a:t>
            </a:r>
            <a:r>
              <a:rPr lang="en-US" sz="2800" dirty="0" err="1"/>
              <a:t>Snover</a:t>
            </a:r>
            <a:r>
              <a:rPr lang="en-US" sz="2800" dirty="0"/>
              <a:t> at Microsoft. </a:t>
            </a:r>
          </a:p>
          <a:p>
            <a:pPr marL="342900" indent="-342900">
              <a:buFont typeface="Arial" panose="020B0604020202020204" pitchFamily="34" charset="0"/>
              <a:buChar char="•"/>
            </a:pPr>
            <a:r>
              <a:rPr lang="en-US" sz="2400" b="0" i="0" dirty="0">
                <a:solidFill>
                  <a:srgbClr val="24292F"/>
                </a:solidFill>
                <a:effectLst/>
              </a:rPr>
              <a:t> </a:t>
            </a:r>
            <a:r>
              <a:rPr lang="en-US" sz="2400" b="0" i="0" u="none" strike="noStrike" dirty="0">
                <a:effectLst/>
              </a:rPr>
              <a:t>It </a:t>
            </a:r>
            <a:r>
              <a:rPr lang="en-US" sz="2400" b="0" i="0" dirty="0">
                <a:solidFill>
                  <a:srgbClr val="24292F"/>
                </a:solidFill>
                <a:effectLst/>
              </a:rPr>
              <a:t>is a cross-platform (Windows, Linux, and macOS) automation and configuration tool/framework that works well with your existing tools and is optimized for dealing with structured data (e.g. JSON, CSV, XML, etc.), REST APIs, and object models. It includes a command-line shell, an associated scripting language and a framework for processing cmdlets.</a:t>
            </a:r>
          </a:p>
          <a:p>
            <a:pPr marL="342900" indent="-342900">
              <a:buFont typeface="Arial" panose="020B0604020202020204" pitchFamily="34" charset="0"/>
              <a:buChar char="•"/>
            </a:pPr>
            <a:r>
              <a:rPr lang="en-US" sz="2400" dirty="0"/>
              <a:t>VMware took great interest as vCenter used to run on Windows</a:t>
            </a:r>
          </a:p>
          <a:p>
            <a:pPr marL="342900" indent="-342900">
              <a:buFont typeface="Arial" panose="020B0604020202020204" pitchFamily="34" charset="0"/>
              <a:buChar char="•"/>
            </a:pPr>
            <a:r>
              <a:rPr lang="en-US" sz="2400" dirty="0"/>
              <a:t>PowerShell converts API calls to cmdlets (</a:t>
            </a:r>
            <a:r>
              <a:rPr lang="en-US" sz="2400" dirty="0" err="1"/>
              <a:t>commandlets</a:t>
            </a:r>
            <a:r>
              <a:rPr lang="en-US" sz="2400" dirty="0"/>
              <a:t>)</a:t>
            </a:r>
          </a:p>
          <a:p>
            <a:pPr marL="342900" indent="-342900">
              <a:buFont typeface="Arial" panose="020B0604020202020204" pitchFamily="34" charset="0"/>
              <a:buChar char="•"/>
            </a:pPr>
            <a:r>
              <a:rPr lang="en-US" sz="2400" dirty="0"/>
              <a:t>PowerShell modules are a set of cmdlets that allow you to do things</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Info</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385233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3200" dirty="0"/>
              <a:t>Examples:</a:t>
            </a:r>
          </a:p>
          <a:p>
            <a:pPr marL="342900" indent="-342900">
              <a:buFont typeface="Arial" panose="020B0604020202020204" pitchFamily="34" charset="0"/>
              <a:buChar char="•"/>
            </a:pPr>
            <a:r>
              <a:rPr lang="en-US" sz="3200" dirty="0"/>
              <a:t>Get</a:t>
            </a:r>
          </a:p>
          <a:p>
            <a:pPr marL="342900" indent="-342900">
              <a:buFont typeface="Arial" panose="020B0604020202020204" pitchFamily="34" charset="0"/>
              <a:buChar char="•"/>
            </a:pPr>
            <a:r>
              <a:rPr lang="en-US" sz="3200" dirty="0"/>
              <a:t>Set</a:t>
            </a:r>
          </a:p>
          <a:p>
            <a:pPr marL="342900" indent="-342900">
              <a:buFont typeface="Arial" panose="020B0604020202020204" pitchFamily="34" charset="0"/>
              <a:buChar char="•"/>
            </a:pPr>
            <a:r>
              <a:rPr lang="en-US" sz="3200" dirty="0"/>
              <a:t>Remove</a:t>
            </a:r>
          </a:p>
          <a:p>
            <a:pPr marL="342900" indent="-342900">
              <a:buFont typeface="Arial" panose="020B0604020202020204" pitchFamily="34" charset="0"/>
              <a:buChar char="•"/>
            </a:pPr>
            <a:r>
              <a:rPr lang="en-US" sz="3200" dirty="0"/>
              <a:t>Restart</a:t>
            </a:r>
          </a:p>
          <a:p>
            <a:pPr marL="342900" indent="-342900">
              <a:buFont typeface="Arial" panose="020B0604020202020204" pitchFamily="34" charset="0"/>
              <a:buChar char="•"/>
            </a:pPr>
            <a:r>
              <a:rPr lang="en-US" sz="3200" dirty="0"/>
              <a:t>Import/Export</a:t>
            </a:r>
          </a:p>
          <a:p>
            <a:pPr marL="342900" indent="-342900">
              <a:buFont typeface="Arial" panose="020B0604020202020204" pitchFamily="34" charset="0"/>
              <a:buChar char="•"/>
            </a:pPr>
            <a:r>
              <a:rPr lang="en-US" sz="3200" dirty="0"/>
              <a:t>Clear</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Types of Commands</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80343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3200" dirty="0"/>
              <a:t>The Site to get most PowerShell Modules:</a:t>
            </a:r>
          </a:p>
          <a:p>
            <a:pPr>
              <a:buNone/>
            </a:pPr>
            <a:r>
              <a:rPr lang="en-US" sz="3200" dirty="0">
                <a:hlinkClick r:id="rId3"/>
              </a:rPr>
              <a:t>https://www.powershellgallery.com</a:t>
            </a:r>
            <a:r>
              <a:rPr lang="en-US" sz="3200" dirty="0"/>
              <a:t> </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PowerShell Gallery</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00593E1D-E637-ED78-BE04-D0D0646302DB}"/>
              </a:ext>
            </a:extLst>
          </p:cNvPr>
          <p:cNvPicPr>
            <a:picLocks noChangeAspect="1"/>
          </p:cNvPicPr>
          <p:nvPr/>
        </p:nvPicPr>
        <p:blipFill>
          <a:blip r:embed="rId4"/>
          <a:stretch>
            <a:fillRect/>
          </a:stretch>
        </p:blipFill>
        <p:spPr>
          <a:xfrm>
            <a:off x="1253797" y="2733196"/>
            <a:ext cx="9345329" cy="3439005"/>
          </a:xfrm>
          <a:prstGeom prst="rect">
            <a:avLst/>
          </a:prstGeom>
        </p:spPr>
      </p:pic>
    </p:spTree>
    <p:extLst>
      <p:ext uri="{BB962C8B-B14F-4D97-AF65-F5344CB8AC3E}">
        <p14:creationId xmlns:p14="http://schemas.microsoft.com/office/powerpoint/2010/main" val="11800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3200" dirty="0"/>
              <a:t>Different File Types for PowerShell</a:t>
            </a:r>
          </a:p>
          <a:p>
            <a:pPr marL="342900" indent="-342900">
              <a:buFont typeface="Arial" panose="020B0604020202020204" pitchFamily="34" charset="0"/>
              <a:buChar char="•"/>
            </a:pPr>
            <a:r>
              <a:rPr lang="en-US" sz="3200" dirty="0" err="1"/>
              <a:t>Powershell</a:t>
            </a:r>
            <a:r>
              <a:rPr lang="en-US" sz="3200" dirty="0"/>
              <a:t> Scripts (*.ps1)</a:t>
            </a:r>
          </a:p>
          <a:p>
            <a:pPr marL="342900" indent="-342900">
              <a:buFont typeface="Arial" panose="020B0604020202020204" pitchFamily="34" charset="0"/>
              <a:buChar char="•"/>
            </a:pPr>
            <a:r>
              <a:rPr lang="en-US" sz="3200" dirty="0" err="1"/>
              <a:t>Powershell</a:t>
            </a:r>
            <a:r>
              <a:rPr lang="en-US" sz="3200" dirty="0"/>
              <a:t> Modules (*.psm1)</a:t>
            </a:r>
          </a:p>
          <a:p>
            <a:pPr marL="342900" indent="-342900">
              <a:buFont typeface="Arial" panose="020B0604020202020204" pitchFamily="34" charset="0"/>
              <a:buChar char="•"/>
            </a:pPr>
            <a:r>
              <a:rPr lang="en-US" sz="3200" dirty="0" err="1"/>
              <a:t>Powershell</a:t>
            </a:r>
            <a:r>
              <a:rPr lang="en-US" sz="3200" dirty="0"/>
              <a:t> Data Files (*.psd1)</a:t>
            </a:r>
          </a:p>
          <a:p>
            <a:pPr marL="342900" indent="-342900">
              <a:buFont typeface="Arial" panose="020B0604020202020204" pitchFamily="34" charset="0"/>
              <a:buChar char="•"/>
            </a:pPr>
            <a:r>
              <a:rPr lang="en-US" sz="3200" dirty="0" err="1"/>
              <a:t>Powershell</a:t>
            </a:r>
            <a:r>
              <a:rPr lang="en-US" sz="3200" dirty="0"/>
              <a:t> Session Configuration Files (*.</a:t>
            </a:r>
            <a:r>
              <a:rPr lang="en-US" sz="3200" dirty="0" err="1"/>
              <a:t>pssc</a:t>
            </a:r>
            <a:r>
              <a:rPr lang="en-US" sz="3200" dirty="0"/>
              <a:t>)</a:t>
            </a:r>
          </a:p>
          <a:p>
            <a:pPr marL="342900" indent="-342900">
              <a:buFont typeface="Arial" panose="020B0604020202020204" pitchFamily="34" charset="0"/>
              <a:buChar char="•"/>
            </a:pPr>
            <a:r>
              <a:rPr lang="en-US" sz="3200" dirty="0" err="1"/>
              <a:t>Powershell</a:t>
            </a:r>
            <a:r>
              <a:rPr lang="en-US" sz="3200" dirty="0"/>
              <a:t> Role Capability Files (*.</a:t>
            </a:r>
            <a:r>
              <a:rPr lang="en-US" sz="3200" dirty="0" err="1"/>
              <a:t>psrc</a:t>
            </a:r>
            <a:r>
              <a:rPr lang="en-US" sz="3200" dirty="0"/>
              <a:t>)</a:t>
            </a:r>
          </a:p>
          <a:p>
            <a:pPr marL="342900" indent="-342900">
              <a:buFont typeface="Arial" panose="020B0604020202020204" pitchFamily="34" charset="0"/>
              <a:buChar char="•"/>
            </a:pPr>
            <a:r>
              <a:rPr lang="en-US" sz="3200" dirty="0" err="1"/>
              <a:t>Powershell</a:t>
            </a:r>
            <a:r>
              <a:rPr lang="en-US" sz="3200" dirty="0"/>
              <a:t> Xml Files (*.</a:t>
            </a:r>
            <a:r>
              <a:rPr lang="en-US" sz="3200" dirty="0" err="1"/>
              <a:t>psxml</a:t>
            </a:r>
            <a:r>
              <a:rPr lang="en-US" sz="3200" dirty="0"/>
              <a:t>, *.</a:t>
            </a:r>
            <a:r>
              <a:rPr lang="en-US" sz="3200" dirty="0" err="1"/>
              <a:t>cdxml</a:t>
            </a:r>
            <a:r>
              <a:rPr lang="en-US" sz="3200" dirty="0"/>
              <a:t>)</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File Types</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317103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ppt-guidelines-light" id="{40FCF820-B567-0147-9E10-CA0AE5ACC528}" vid="{3EAEA0CF-207A-B141-958C-5F8F4FBEE063}"/>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1FCA4AD15FBA48BE953CD27256527F" ma:contentTypeVersion="8" ma:contentTypeDescription="Create a new document." ma:contentTypeScope="" ma:versionID="1d956e641423324e823eb37613a15c10">
  <xsd:schema xmlns:xsd="http://www.w3.org/2001/XMLSchema" xmlns:xs="http://www.w3.org/2001/XMLSchema" xmlns:p="http://schemas.microsoft.com/office/2006/metadata/properties" xmlns:ns2="82b30294-2231-4eb1-bd98-b720139eea10" xmlns:ns3="c44bce99-eae2-48e4-8067-79f98434d013" targetNamespace="http://schemas.microsoft.com/office/2006/metadata/properties" ma:root="true" ma:fieldsID="6b39e1b0226eeb8b1f1cff4826743a98" ns2:_="" ns3:_="">
    <xsd:import namespace="82b30294-2231-4eb1-bd98-b720139eea10"/>
    <xsd:import namespace="c44bce99-eae2-48e4-8067-79f98434d0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b30294-2231-4eb1-bd98-b720139eea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bce99-eae2-48e4-8067-79f98434d01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1F1DCD-EE96-4FBA-88A5-363922FAC5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b30294-2231-4eb1-bd98-b720139eea10"/>
    <ds:schemaRef ds:uri="c44bce99-eae2-48e4-8067-79f98434d0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5BF765-39C7-4030-8888-F90EF607D5BD}">
  <ds:schemaRefs>
    <ds:schemaRef ds:uri="http://schemas.microsoft.com/sharepoint/v3/contenttype/forms"/>
  </ds:schemaRefs>
</ds:datastoreItem>
</file>

<file path=customXml/itemProps3.xml><?xml version="1.0" encoding="utf-8"?>
<ds:datastoreItem xmlns:ds="http://schemas.openxmlformats.org/officeDocument/2006/customXml" ds:itemID="{2864A691-3ADF-40E3-8712-B484EDDFD97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VMware_white_16x9</Template>
  <TotalTime>8596</TotalTime>
  <Words>1585</Words>
  <Application>Microsoft Office PowerPoint</Application>
  <PresentationFormat>Custom</PresentationFormat>
  <Paragraphs>299</Paragraphs>
  <Slides>52</Slides>
  <Notes>49</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Camphor Std</vt:lpstr>
      <vt:lpstr>Metropolis</vt:lpstr>
      <vt:lpstr>Metropolis Light</vt:lpstr>
      <vt:lpstr>Open Sans</vt:lpstr>
      <vt:lpstr>Segoe UI</vt:lpstr>
      <vt:lpstr>SFMono-Regular</vt:lpstr>
      <vt:lpstr>System Font Regular</vt:lpstr>
      <vt:lpstr>TwitterChirp</vt:lpstr>
      <vt:lpstr>VMware_white_16x9</vt:lpstr>
      <vt:lpstr>Learn How to Automate with  VMware PowerCLI</vt:lpstr>
      <vt:lpstr>PowerPoint Presentation</vt:lpstr>
      <vt:lpstr>PowerPoint Presentation</vt:lpstr>
      <vt:lpstr>VMware PowerCLI Hero’s</vt:lpstr>
      <vt:lpstr>PowerShell Basics</vt:lpstr>
      <vt:lpstr>Info</vt:lpstr>
      <vt:lpstr>Types of Commands</vt:lpstr>
      <vt:lpstr>PowerShell Gallery</vt:lpstr>
      <vt:lpstr>File Types</vt:lpstr>
      <vt:lpstr>Cmdlet Parameters</vt:lpstr>
      <vt:lpstr>Variables</vt:lpstr>
      <vt:lpstr>Variables - Info</vt:lpstr>
      <vt:lpstr>Environment Variables</vt:lpstr>
      <vt:lpstr>Get-Help</vt:lpstr>
      <vt:lpstr>Get-Help with Examples</vt:lpstr>
      <vt:lpstr>Get-Member</vt:lpstr>
      <vt:lpstr>Get-Member Example</vt:lpstr>
      <vt:lpstr>Install PowerCLI</vt:lpstr>
      <vt:lpstr>How to Install</vt:lpstr>
      <vt:lpstr>Validate PowerCLI Installation</vt:lpstr>
      <vt:lpstr>Python is Required for PowerCLI?</vt:lpstr>
      <vt:lpstr>Setting the Python Settings for PowerCLI</vt:lpstr>
      <vt:lpstr>Uninstalling a PowerShell Module</vt:lpstr>
      <vt:lpstr>Importing Modules</vt:lpstr>
      <vt:lpstr>Importing a PowerShell Module</vt:lpstr>
      <vt:lpstr>Auto Importing a PowerShell Module</vt:lpstr>
      <vt:lpstr>Importing Modules that you Need</vt:lpstr>
      <vt:lpstr>How many PowerCLI Cmdlets are there?</vt:lpstr>
      <vt:lpstr>Demo connecting to a VCSA</vt:lpstr>
      <vt:lpstr>Commands</vt:lpstr>
      <vt:lpstr> </vt:lpstr>
      <vt:lpstr>Examples/Demo</vt:lpstr>
      <vt:lpstr>Commands</vt:lpstr>
      <vt:lpstr> </vt:lpstr>
      <vt:lpstr>Commands</vt:lpstr>
      <vt:lpstr>Commands</vt:lpstr>
      <vt:lpstr>Commands</vt:lpstr>
      <vt:lpstr>Commands</vt:lpstr>
      <vt:lpstr>Commands - Unmount ISOs from all VMs – Useful before ESXi Upgrades</vt:lpstr>
      <vt:lpstr>vSphere Code Capture</vt:lpstr>
      <vt:lpstr>Importance of GitHub/Visual Studio</vt:lpstr>
      <vt:lpstr>GitHub/GitLab for PowerShell</vt:lpstr>
      <vt:lpstr>Visual Studio Code</vt:lpstr>
      <vt:lpstr>Example GitHub Code Commit</vt:lpstr>
      <vt:lpstr>Other good Editors</vt:lpstr>
      <vt:lpstr>Logging Your Code</vt:lpstr>
      <vt:lpstr>Make your Code Cookie Cutter</vt:lpstr>
      <vt:lpstr>How do I Run PowerShell Scripts Automatically</vt:lpstr>
      <vt:lpstr>Wrapping Up</vt:lpstr>
      <vt:lpstr>Thank You</vt:lpstr>
      <vt:lpstr>Thank You</vt:lpstr>
      <vt:lpstr>HEVC Codec for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Lindy Groening</dc:creator>
  <cp:lastModifiedBy>Russell Hamker</cp:lastModifiedBy>
  <cp:revision>103</cp:revision>
  <dcterms:created xsi:type="dcterms:W3CDTF">2022-05-18T00:33:21Z</dcterms:created>
  <dcterms:modified xsi:type="dcterms:W3CDTF">2023-03-01T18:34:19Z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0x010100491FCA4AD15FBA48BE953CD27256527F</vt:lpwstr>
  </property>
</Properties>
</file>